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76" r:id="rId6"/>
    <p:sldId id="271" r:id="rId7"/>
    <p:sldId id="261" r:id="rId8"/>
    <p:sldId id="262" r:id="rId9"/>
    <p:sldId id="263" r:id="rId10"/>
    <p:sldId id="264" r:id="rId11"/>
    <p:sldId id="274" r:id="rId12"/>
    <p:sldId id="275" r:id="rId13"/>
    <p:sldId id="273" r:id="rId14"/>
    <p:sldId id="270" r:id="rId15"/>
    <p:sldId id="267" r:id="rId16"/>
    <p:sldId id="268" r:id="rId17"/>
    <p:sldId id="269" r:id="rId18"/>
    <p:sldId id="272" r:id="rId19"/>
    <p:sldId id="266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9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A04A7F7-77F3-4CB3-853F-E5488C07AA6B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B7C0251-0123-4088-A770-31C6DA623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3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2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11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12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13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14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15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16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17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18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0F4987-2614-45B3-966D-584897D7A991}" type="slidenum">
              <a:rPr lang="en-US" sz="1300"/>
              <a:pPr eaLnBrk="1" hangingPunct="1"/>
              <a:t>19</a:t>
            </a:fld>
            <a:endParaRPr lang="en-US" sz="13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使用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3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4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5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6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7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8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9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883" indent="-285725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2898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05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217" indent="-228580" defTabSz="966702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37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536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869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5854" indent="-228580" defTabSz="966702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27D204-B7EC-447B-890E-B7DB6FE0C2A1}" type="slidenum">
              <a:rPr lang="en-US" sz="1300"/>
              <a:pPr eaLnBrk="1" hangingPunct="1"/>
              <a:t>10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0889"/>
            <a:ext cx="5365750" cy="4319587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0FBF0A0-6C98-4FF6-8951-FB3D4035975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  <a:prstGeom prst="rect">
            <a:avLst/>
          </a:prstGeo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70B45B8-9F0E-4172-A7E6-30CFF986F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0A0-6C98-4FF6-8951-FB3D4035975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/>
          <a:lstStyle/>
          <a:p>
            <a:fld id="{D70B45B8-9F0E-4172-A7E6-30CFF986F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0A0-6C98-4FF6-8951-FB3D4035975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/>
          <a:lstStyle/>
          <a:p>
            <a:fld id="{D70B45B8-9F0E-4172-A7E6-30CFF986F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953000" y="6443246"/>
            <a:ext cx="4158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b="0" dirty="0" err="1" smtClean="0">
                <a:solidFill>
                  <a:srgbClr val="92D050"/>
                </a:solidFill>
              </a:rPr>
              <a:t>Ingate’s</a:t>
            </a:r>
            <a:r>
              <a:rPr lang="es-CO" b="0" dirty="0" smtClean="0">
                <a:solidFill>
                  <a:srgbClr val="92D050"/>
                </a:solidFill>
              </a:rPr>
              <a:t> SIP-</a:t>
            </a:r>
            <a:r>
              <a:rPr lang="es-CO" b="0" dirty="0" err="1" smtClean="0">
                <a:solidFill>
                  <a:srgbClr val="92D050"/>
                </a:solidFill>
              </a:rPr>
              <a:t>Trunk</a:t>
            </a:r>
            <a:r>
              <a:rPr lang="es-CO" b="0" dirty="0" smtClean="0">
                <a:solidFill>
                  <a:srgbClr val="92D050"/>
                </a:solidFill>
              </a:rPr>
              <a:t> and UC </a:t>
            </a:r>
            <a:r>
              <a:rPr lang="es-CO" b="0" dirty="0" err="1" smtClean="0">
                <a:solidFill>
                  <a:srgbClr val="92D050"/>
                </a:solidFill>
              </a:rPr>
              <a:t>Seminars</a:t>
            </a:r>
            <a:r>
              <a:rPr lang="es-CO" b="0" dirty="0" smtClean="0">
                <a:solidFill>
                  <a:srgbClr val="92D050"/>
                </a:solidFill>
              </a:rPr>
              <a:t> </a:t>
            </a:r>
            <a:endParaRPr lang="en-US" b="0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0FBF0A0-6C98-4FF6-8951-FB3D4035975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  <a:prstGeom prst="rect">
            <a:avLst/>
          </a:prstGeom>
        </p:spPr>
        <p:txBody>
          <a:bodyPr/>
          <a:lstStyle/>
          <a:p>
            <a:fld id="{D70B45B8-9F0E-4172-A7E6-30CFF986F9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0FBF0A0-6C98-4FF6-8951-FB3D4035975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/>
          <a:lstStyle/>
          <a:p>
            <a:fld id="{D70B45B8-9F0E-4172-A7E6-30CFF986F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0FBF0A0-6C98-4FF6-8951-FB3D4035975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D70B45B8-9F0E-4172-A7E6-30CFF986F9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F0A0-6C98-4FF6-8951-FB3D4035975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/>
          <a:lstStyle/>
          <a:p>
            <a:fld id="{D70B45B8-9F0E-4172-A7E6-30CFF986F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0FBF0A0-6C98-4FF6-8951-FB3D4035975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/>
          <a:lstStyle/>
          <a:p>
            <a:fld id="{D70B45B8-9F0E-4172-A7E6-30CFF986F9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0FBF0A0-6C98-4FF6-8951-FB3D4035975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fld id="{D70B45B8-9F0E-4172-A7E6-30CFF986F9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0FBF0A0-6C98-4FF6-8951-FB3D40359754}" type="datetimeFigureOut">
              <a:rPr lang="en-US" smtClean="0"/>
              <a:t>10/10/2012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  <a:prstGeom prst="rect">
            <a:avLst/>
          </a:prstGeom>
        </p:spPr>
        <p:txBody>
          <a:bodyPr/>
          <a:lstStyle>
            <a:lvl1pPr algn="ctr">
              <a:defRPr sz="900"/>
            </a:lvl1pPr>
          </a:lstStyle>
          <a:p>
            <a:fld id="{D70B45B8-9F0E-4172-A7E6-30CFF986F9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14068" y="14068"/>
            <a:ext cx="9129932" cy="6836899"/>
          </a:xfrm>
          <a:prstGeom prst="rtTriangle">
            <a:avLst/>
          </a:prstGeom>
          <a:solidFill>
            <a:schemeClr val="bg1">
              <a:lumMod val="65000"/>
              <a:lumOff val="35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53200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0FBF0A0-6C98-4FF6-8951-FB3D40359754}" type="datetimeFigureOut">
              <a:rPr lang="en-US" smtClean="0"/>
              <a:t>10/10/2012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18944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Ingate’s</a:t>
            </a:r>
            <a:r>
              <a:rPr lang="en-US" dirty="0" smtClean="0"/>
              <a:t> SIP-Trunk and UC Seminars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378634" y="5898515"/>
            <a:ext cx="7758332" cy="95948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1100"/>
            <a:ext cx="1378634" cy="9569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abiresearch.com/press/108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://www.abiresearch.com/press/108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new logo aug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41415"/>
            <a:ext cx="4358421" cy="302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Grandstream Network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7918"/>
            <a:ext cx="9142412" cy="21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88" y="2971800"/>
            <a:ext cx="4189412" cy="138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kumimoji="1" lang="es-CO" sz="2800" b="1" dirty="0" smtClean="0">
                <a:solidFill>
                  <a:srgbClr val="92D050"/>
                </a:solidFill>
                <a:ea typeface="SimSun" pitchFamily="2" charset="-122"/>
              </a:rPr>
              <a:t>Video-</a:t>
            </a:r>
            <a:r>
              <a:rPr kumimoji="1" lang="es-CO" sz="2800" b="1" dirty="0" err="1" smtClean="0">
                <a:solidFill>
                  <a:srgbClr val="92D050"/>
                </a:solidFill>
                <a:ea typeface="SimSun" pitchFamily="2" charset="-122"/>
              </a:rPr>
              <a:t>over</a:t>
            </a:r>
            <a:r>
              <a:rPr kumimoji="1" lang="es-CO" sz="2800" b="1" dirty="0" smtClean="0">
                <a:solidFill>
                  <a:srgbClr val="92D050"/>
                </a:solidFill>
                <a:ea typeface="SimSun" pitchFamily="2" charset="-122"/>
              </a:rPr>
              <a:t>-IP </a:t>
            </a:r>
          </a:p>
          <a:p>
            <a:pPr algn="ctr" eaLnBrk="1" hangingPunct="1"/>
            <a:r>
              <a:rPr kumimoji="1" lang="es-CO" sz="2800" b="1" dirty="0" err="1" smtClean="0">
                <a:solidFill>
                  <a:srgbClr val="92D050"/>
                </a:solidFill>
                <a:ea typeface="SimSun" pitchFamily="2" charset="-122"/>
              </a:rPr>
              <a:t>Unified</a:t>
            </a:r>
            <a:r>
              <a:rPr kumimoji="1" lang="es-CO" sz="2800" b="1" dirty="0" smtClean="0">
                <a:solidFill>
                  <a:srgbClr val="92D050"/>
                </a:solidFill>
                <a:ea typeface="SimSun" pitchFamily="2" charset="-122"/>
              </a:rPr>
              <a:t>!!</a:t>
            </a:r>
            <a:endParaRPr kumimoji="1" lang="es-CO" sz="2800" b="1" dirty="0">
              <a:solidFill>
                <a:srgbClr val="92D050"/>
              </a:solidFill>
              <a:ea typeface="SimSun" pitchFamily="2" charset="-122"/>
            </a:endParaRPr>
          </a:p>
          <a:p>
            <a:pPr algn="ctr" eaLnBrk="1" hangingPunct="1"/>
            <a:r>
              <a:rPr kumimoji="1" lang="en-US" sz="2800" b="1" smtClean="0">
                <a:solidFill>
                  <a:srgbClr val="92D050"/>
                </a:solidFill>
                <a:ea typeface="SimSun" pitchFamily="2" charset="-122"/>
              </a:rPr>
              <a:t>October, </a:t>
            </a:r>
            <a:r>
              <a:rPr kumimoji="1" lang="en-US" sz="2800" b="1" dirty="0" smtClean="0">
                <a:solidFill>
                  <a:srgbClr val="92D050"/>
                </a:solidFill>
                <a:ea typeface="SimSun" pitchFamily="2" charset="-122"/>
              </a:rPr>
              <a:t>2012</a:t>
            </a:r>
            <a:endParaRPr kumimoji="1" lang="en-US" sz="2800" b="1" dirty="0">
              <a:solidFill>
                <a:srgbClr val="92D050"/>
              </a:solidFill>
              <a:ea typeface="SimSun" pitchFamily="2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91471"/>
            <a:ext cx="981075" cy="942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5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chemeClr val="accent1"/>
                </a:solidFill>
              </a:rPr>
              <a:t>Video </a:t>
            </a:r>
            <a:r>
              <a:rPr lang="es-CO" sz="4800" b="1" i="1" dirty="0" err="1" smtClean="0">
                <a:solidFill>
                  <a:schemeClr val="accent1"/>
                </a:solidFill>
              </a:rPr>
              <a:t>Over</a:t>
            </a:r>
            <a:r>
              <a:rPr lang="es-CO" sz="4800" b="1" i="1" dirty="0" smtClean="0">
                <a:solidFill>
                  <a:schemeClr val="accent1"/>
                </a:solidFill>
              </a:rPr>
              <a:t> IP</a:t>
            </a:r>
            <a:endParaRPr lang="en-US" sz="4800" dirty="0" smtClean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1597967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Video Surveillance Terminal in the UC </a:t>
            </a:r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Space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3583032"/>
            <a:ext cx="228600" cy="303168"/>
            <a:chOff x="1981200" y="3583032"/>
            <a:chExt cx="228600" cy="303168"/>
          </a:xfrm>
        </p:grpSpPr>
        <p:sp>
          <p:nvSpPr>
            <p:cNvPr id="47" name="Rectangle 46"/>
            <p:cNvSpPr/>
            <p:nvPr/>
          </p:nvSpPr>
          <p:spPr>
            <a:xfrm>
              <a:off x="1981200" y="3654074"/>
              <a:ext cx="228600" cy="2321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67414" y="3583032"/>
              <a:ext cx="45719" cy="733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5800" y="2819400"/>
            <a:ext cx="4724400" cy="1828800"/>
            <a:chOff x="2209800" y="2819400"/>
            <a:chExt cx="4724400" cy="1828800"/>
          </a:xfrm>
        </p:grpSpPr>
        <p:grpSp>
          <p:nvGrpSpPr>
            <p:cNvPr id="2" name="Group 1"/>
            <p:cNvGrpSpPr/>
            <p:nvPr/>
          </p:nvGrpSpPr>
          <p:grpSpPr>
            <a:xfrm>
              <a:off x="2209800" y="2819400"/>
              <a:ext cx="4724400" cy="1828800"/>
              <a:chOff x="2209800" y="2819400"/>
              <a:chExt cx="4724400" cy="182880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667000" y="2992048"/>
                <a:ext cx="1638300" cy="13513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>
                    <a:solidFill>
                      <a:schemeClr val="lt1"/>
                    </a:solidFill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r>
                  <a:rPr lang="es-CO" b="1" dirty="0" smtClean="0">
                    <a:solidFill>
                      <a:srgbClr val="000099"/>
                    </a:solidFill>
                  </a:rPr>
                  <a:t>IP-Video</a:t>
                </a:r>
              </a:p>
              <a:p>
                <a:r>
                  <a:rPr lang="es-CO" b="1" dirty="0" smtClean="0">
                    <a:solidFill>
                      <a:srgbClr val="000099"/>
                    </a:solidFill>
                  </a:rPr>
                  <a:t>(UC Module)</a:t>
                </a:r>
                <a:endParaRPr lang="en-US" b="1" dirty="0">
                  <a:solidFill>
                    <a:srgbClr val="000099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209800" y="2819400"/>
                <a:ext cx="4191000" cy="167640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2514600" y="2819400"/>
                <a:ext cx="0" cy="167640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4" name="Rectangle 13"/>
              <p:cNvSpPr/>
              <p:nvPr/>
            </p:nvSpPr>
            <p:spPr>
              <a:xfrm>
                <a:off x="4038600" y="4495800"/>
                <a:ext cx="914400" cy="1524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400800" y="3276600"/>
                <a:ext cx="85928" cy="7620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6477000" y="3352800"/>
                <a:ext cx="385864" cy="609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858000" y="3367692"/>
                <a:ext cx="76200" cy="57729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629400" y="3273704"/>
                <a:ext cx="45719" cy="733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6589416" y="3352800"/>
                <a:ext cx="0" cy="60960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858000" y="3429000"/>
                <a:ext cx="76200" cy="0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6858000" y="3505200"/>
                <a:ext cx="76200" cy="0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6858000" y="3581400"/>
                <a:ext cx="76200" cy="0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858000" y="3657600"/>
                <a:ext cx="76200" cy="0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858000" y="3733800"/>
                <a:ext cx="76200" cy="0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858000" y="3810000"/>
                <a:ext cx="76200" cy="0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858000" y="3886200"/>
                <a:ext cx="76200" cy="0"/>
              </a:xfrm>
              <a:prstGeom prst="lin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172200" y="2819400"/>
                <a:ext cx="0" cy="1676400"/>
              </a:xfrm>
              <a:prstGeom prst="lin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495800" y="2992048"/>
              <a:ext cx="1545080" cy="1351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b="1">
                  <a:solidFill>
                    <a:srgbClr val="000099"/>
                  </a:solidFill>
                </a:defRPr>
              </a:lvl1pPr>
            </a:lstStyle>
            <a:p>
              <a:r>
                <a:rPr lang="es-CO" dirty="0" smtClean="0"/>
                <a:t>Surveillance Camera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8158980" y="30480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>
                <a:solidFill>
                  <a:srgbClr val="FFC000"/>
                </a:solidFill>
              </a:rPr>
              <a:t>PoE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96543" y="35052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MPEG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84033" y="39624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>
                <a:solidFill>
                  <a:srgbClr val="FFC000"/>
                </a:solidFill>
              </a:rPr>
              <a:t>Multiuser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36122" y="3572628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Digital Zoom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35118" y="31358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HD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96543" y="2682833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Video </a:t>
            </a:r>
            <a:r>
              <a:rPr lang="es-CO" dirty="0" err="1" smtClean="0">
                <a:solidFill>
                  <a:srgbClr val="FFC000"/>
                </a:solidFill>
              </a:rPr>
              <a:t>Analitics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80261" y="4495800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2 </a:t>
            </a:r>
            <a:r>
              <a:rPr lang="es-CO" dirty="0" err="1" smtClean="0">
                <a:solidFill>
                  <a:srgbClr val="92D050"/>
                </a:solidFill>
              </a:rPr>
              <a:t>Way</a:t>
            </a:r>
            <a:r>
              <a:rPr lang="es-CO" dirty="0" smtClean="0">
                <a:solidFill>
                  <a:srgbClr val="92D050"/>
                </a:solidFill>
              </a:rPr>
              <a:t> Audio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454470" y="4953476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Storage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8220" y="548164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Email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96543" y="4657494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>
                <a:solidFill>
                  <a:srgbClr val="92D050"/>
                </a:solidFill>
              </a:rPr>
              <a:t>Multistream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28314" y="5112310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DTMF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85224" y="5310184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I/O </a:t>
            </a:r>
            <a:r>
              <a:rPr lang="es-CO" dirty="0" err="1" smtClean="0">
                <a:solidFill>
                  <a:srgbClr val="92D050"/>
                </a:solidFill>
              </a:rPr>
              <a:t>Contacts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06031" y="2974696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>
                <a:solidFill>
                  <a:srgbClr val="92D050"/>
                </a:solidFill>
              </a:rPr>
              <a:t>Analog</a:t>
            </a:r>
            <a:r>
              <a:rPr lang="es-CO" dirty="0" smtClean="0">
                <a:solidFill>
                  <a:srgbClr val="92D050"/>
                </a:solidFill>
              </a:rPr>
              <a:t> Video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54557" y="34290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Zoom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29668" y="400014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PTZ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34000" y="433462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Day/</a:t>
            </a:r>
            <a:r>
              <a:rPr lang="es-CO" dirty="0" err="1" smtClean="0">
                <a:solidFill>
                  <a:srgbClr val="92D050"/>
                </a:solidFill>
              </a:rPr>
              <a:t>Night</a:t>
            </a:r>
            <a:r>
              <a:rPr lang="es-CO" dirty="0" smtClean="0">
                <a:solidFill>
                  <a:srgbClr val="92D050"/>
                </a:solidFill>
              </a:rPr>
              <a:t> </a:t>
            </a:r>
            <a:r>
              <a:rPr lang="es-CO" dirty="0" err="1" smtClean="0">
                <a:solidFill>
                  <a:srgbClr val="92D050"/>
                </a:solidFill>
              </a:rPr>
              <a:t>Vision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0270" y="4953000"/>
            <a:ext cx="49103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Bringing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together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complex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high-end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features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5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chemeClr val="accent1"/>
                </a:solidFill>
              </a:rPr>
              <a:t>Video </a:t>
            </a:r>
            <a:r>
              <a:rPr lang="es-CO" sz="4800" b="1" i="1" dirty="0" err="1" smtClean="0">
                <a:solidFill>
                  <a:schemeClr val="accent1"/>
                </a:solidFill>
              </a:rPr>
              <a:t>Over</a:t>
            </a:r>
            <a:r>
              <a:rPr lang="es-CO" sz="4800" b="1" i="1" dirty="0" smtClean="0">
                <a:solidFill>
                  <a:schemeClr val="accent1"/>
                </a:solidFill>
              </a:rPr>
              <a:t> IP</a:t>
            </a:r>
            <a:endParaRPr lang="en-US" sz="4800" dirty="0" smtClean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1597967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Video Surveillance Terminal in the UC </a:t>
            </a:r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Space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0270" y="4953000"/>
            <a:ext cx="49103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Bringing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together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complex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high-end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features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91200" y="3200400"/>
            <a:ext cx="228600" cy="303168"/>
            <a:chOff x="1981200" y="3583032"/>
            <a:chExt cx="228600" cy="303168"/>
          </a:xfrm>
        </p:grpSpPr>
        <p:sp>
          <p:nvSpPr>
            <p:cNvPr id="47" name="Rectangle 46"/>
            <p:cNvSpPr/>
            <p:nvPr/>
          </p:nvSpPr>
          <p:spPr>
            <a:xfrm>
              <a:off x="1981200" y="3654074"/>
              <a:ext cx="228600" cy="2321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67414" y="3583032"/>
              <a:ext cx="45719" cy="733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553200" y="2687248"/>
            <a:ext cx="1638300" cy="1351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CO" b="1" dirty="0" smtClean="0">
                <a:solidFill>
                  <a:srgbClr val="000099"/>
                </a:solidFill>
              </a:rPr>
              <a:t>DVS</a:t>
            </a:r>
          </a:p>
          <a:p>
            <a:r>
              <a:rPr lang="es-CO" b="1" dirty="0" smtClean="0">
                <a:solidFill>
                  <a:srgbClr val="000099"/>
                </a:solidFill>
              </a:rPr>
              <a:t>IP-Video</a:t>
            </a:r>
          </a:p>
          <a:p>
            <a:r>
              <a:rPr lang="es-CO" b="1" dirty="0" smtClean="0">
                <a:solidFill>
                  <a:srgbClr val="000099"/>
                </a:solidFill>
              </a:rPr>
              <a:t>(UC Module)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19800" y="2514600"/>
            <a:ext cx="27432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6324600" y="2514600"/>
            <a:ext cx="0" cy="167640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8417256" y="2514600"/>
            <a:ext cx="0" cy="1676400"/>
          </a:xfrm>
          <a:prstGeom prst="lin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7" name="Group 6"/>
          <p:cNvGrpSpPr/>
          <p:nvPr/>
        </p:nvGrpSpPr>
        <p:grpSpPr>
          <a:xfrm>
            <a:off x="8534400" y="3228965"/>
            <a:ext cx="228600" cy="232126"/>
            <a:chOff x="8763000" y="3228965"/>
            <a:chExt cx="228600" cy="232126"/>
          </a:xfrm>
        </p:grpSpPr>
        <p:sp>
          <p:nvSpPr>
            <p:cNvPr id="57" name="Rectangle 56"/>
            <p:cNvSpPr/>
            <p:nvPr/>
          </p:nvSpPr>
          <p:spPr>
            <a:xfrm>
              <a:off x="8763000" y="3228965"/>
              <a:ext cx="228600" cy="2321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945881" y="3303896"/>
              <a:ext cx="45719" cy="733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8600" y="2514600"/>
            <a:ext cx="4953000" cy="1828800"/>
            <a:chOff x="228600" y="2514600"/>
            <a:chExt cx="4953000" cy="1828800"/>
          </a:xfrm>
        </p:grpSpPr>
        <p:grpSp>
          <p:nvGrpSpPr>
            <p:cNvPr id="63" name="Group 62"/>
            <p:cNvGrpSpPr/>
            <p:nvPr/>
          </p:nvGrpSpPr>
          <p:grpSpPr>
            <a:xfrm>
              <a:off x="228600" y="3200400"/>
              <a:ext cx="228600" cy="303168"/>
              <a:chOff x="1981200" y="3583032"/>
              <a:chExt cx="228600" cy="303168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981200" y="3654074"/>
                <a:ext cx="228600" cy="23212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2067414" y="3583032"/>
                <a:ext cx="45719" cy="7330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457200" y="2514600"/>
              <a:ext cx="4724400" cy="1828800"/>
              <a:chOff x="2209800" y="2819400"/>
              <a:chExt cx="4724400" cy="1828800"/>
            </a:xfrm>
          </p:grpSpPr>
          <p:grpSp>
            <p:nvGrpSpPr>
              <p:cNvPr id="67" name="Group 66"/>
              <p:cNvGrpSpPr/>
              <p:nvPr/>
            </p:nvGrpSpPr>
            <p:grpSpPr>
              <a:xfrm>
                <a:off x="2209800" y="2819400"/>
                <a:ext cx="4724400" cy="1828800"/>
                <a:chOff x="2209800" y="2819400"/>
                <a:chExt cx="4724400" cy="1828800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2667000" y="2992048"/>
                  <a:ext cx="1638300" cy="135135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algn="ctr">
                    <a:defRPr>
                      <a:solidFill>
                        <a:schemeClr val="lt1"/>
                      </a:solidFill>
                      <a:latin typeface="+mn-lt"/>
                    </a:defRPr>
                  </a:lvl1pPr>
                  <a:lvl2pPr>
                    <a:defRPr>
                      <a:solidFill>
                        <a:schemeClr val="lt1"/>
                      </a:solidFill>
                      <a:latin typeface="+mn-lt"/>
                    </a:defRPr>
                  </a:lvl2pPr>
                  <a:lvl3pPr>
                    <a:defRPr>
                      <a:solidFill>
                        <a:schemeClr val="lt1"/>
                      </a:solidFill>
                      <a:latin typeface="+mn-lt"/>
                    </a:defRPr>
                  </a:lvl3pPr>
                  <a:lvl4pPr>
                    <a:defRPr>
                      <a:solidFill>
                        <a:schemeClr val="lt1"/>
                      </a:solidFill>
                      <a:latin typeface="+mn-lt"/>
                    </a:defRPr>
                  </a:lvl4pPr>
                  <a:lvl5pPr>
                    <a:defRPr>
                      <a:solidFill>
                        <a:schemeClr val="lt1"/>
                      </a:solidFill>
                      <a:latin typeface="+mn-lt"/>
                    </a:defRPr>
                  </a:lvl5pPr>
                  <a:lvl6pPr>
                    <a:defRPr>
                      <a:solidFill>
                        <a:schemeClr val="lt1"/>
                      </a:solidFill>
                      <a:latin typeface="+mn-lt"/>
                    </a:defRPr>
                  </a:lvl6pPr>
                  <a:lvl7pPr>
                    <a:defRPr>
                      <a:solidFill>
                        <a:schemeClr val="lt1"/>
                      </a:solidFill>
                      <a:latin typeface="+mn-lt"/>
                    </a:defRPr>
                  </a:lvl7pPr>
                  <a:lvl8pPr>
                    <a:defRPr>
                      <a:solidFill>
                        <a:schemeClr val="lt1"/>
                      </a:solidFill>
                      <a:latin typeface="+mn-lt"/>
                    </a:defRPr>
                  </a:lvl8pPr>
                  <a:lvl9pPr>
                    <a:defRPr>
                      <a:solidFill>
                        <a:schemeClr val="lt1"/>
                      </a:solidFill>
                      <a:latin typeface="+mn-lt"/>
                    </a:defRPr>
                  </a:lvl9pPr>
                </a:lstStyle>
                <a:p>
                  <a:r>
                    <a:rPr lang="es-CO" b="1" dirty="0" smtClean="0">
                      <a:solidFill>
                        <a:srgbClr val="000099"/>
                      </a:solidFill>
                    </a:rPr>
                    <a:t>IP-Video</a:t>
                  </a:r>
                </a:p>
                <a:p>
                  <a:r>
                    <a:rPr lang="es-CO" b="1" dirty="0" smtClean="0">
                      <a:solidFill>
                        <a:srgbClr val="000099"/>
                      </a:solidFill>
                    </a:rPr>
                    <a:t>(UC Module)</a:t>
                  </a:r>
                  <a:endParaRPr lang="en-US" b="1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70" name="Rounded Rectangle 69"/>
                <p:cNvSpPr/>
                <p:nvPr/>
              </p:nvSpPr>
              <p:spPr>
                <a:xfrm>
                  <a:off x="2209800" y="2819400"/>
                  <a:ext cx="4191000" cy="167640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2514600" y="2819400"/>
                  <a:ext cx="0" cy="1676400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72" name="Rectangle 71"/>
                <p:cNvSpPr/>
                <p:nvPr/>
              </p:nvSpPr>
              <p:spPr>
                <a:xfrm>
                  <a:off x="4038600" y="4495800"/>
                  <a:ext cx="914400" cy="1524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6400800" y="3276600"/>
                  <a:ext cx="85928" cy="7620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477000" y="3352800"/>
                  <a:ext cx="385864" cy="60960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6858000" y="3367692"/>
                  <a:ext cx="76200" cy="577290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629400" y="3273704"/>
                  <a:ext cx="45719" cy="7330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6589416" y="3352800"/>
                  <a:ext cx="0" cy="609600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6858000" y="3429000"/>
                  <a:ext cx="76200" cy="0"/>
                </a:xfrm>
                <a:prstGeom prst="lin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6858000" y="3505200"/>
                  <a:ext cx="76200" cy="0"/>
                </a:xfrm>
                <a:prstGeom prst="lin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6858000" y="3581400"/>
                  <a:ext cx="76200" cy="0"/>
                </a:xfrm>
                <a:prstGeom prst="lin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6858000" y="3657600"/>
                  <a:ext cx="76200" cy="0"/>
                </a:xfrm>
                <a:prstGeom prst="lin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6858000" y="3733800"/>
                  <a:ext cx="76200" cy="0"/>
                </a:xfrm>
                <a:prstGeom prst="lin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6858000" y="3810000"/>
                  <a:ext cx="76200" cy="0"/>
                </a:xfrm>
                <a:prstGeom prst="lin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>
                  <a:off x="6858000" y="3886200"/>
                  <a:ext cx="76200" cy="0"/>
                </a:xfrm>
                <a:prstGeom prst="lin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6172200" y="2819400"/>
                  <a:ext cx="0" cy="1676400"/>
                </a:xfrm>
                <a:prstGeom prst="lin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  <p:sp>
            <p:nvSpPr>
              <p:cNvPr id="68" name="TextBox 67"/>
              <p:cNvSpPr txBox="1"/>
              <p:nvPr/>
            </p:nvSpPr>
            <p:spPr>
              <a:xfrm>
                <a:off x="4495800" y="2992048"/>
                <a:ext cx="1545080" cy="13513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b="1">
                    <a:solidFill>
                      <a:srgbClr val="000099"/>
                    </a:solidFill>
                  </a:defRPr>
                </a:lvl1pPr>
              </a:lstStyle>
              <a:p>
                <a:r>
                  <a:rPr lang="es-CO" dirty="0" smtClean="0"/>
                  <a:t>Surveillance Camera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845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chemeClr val="accent1"/>
                </a:solidFill>
              </a:rPr>
              <a:t>Video </a:t>
            </a:r>
            <a:r>
              <a:rPr lang="es-CO" sz="4800" b="1" i="1" dirty="0" err="1" smtClean="0">
                <a:solidFill>
                  <a:schemeClr val="accent1"/>
                </a:solidFill>
              </a:rPr>
              <a:t>Over</a:t>
            </a:r>
            <a:r>
              <a:rPr lang="es-CO" sz="4800" b="1" i="1" dirty="0" smtClean="0">
                <a:solidFill>
                  <a:schemeClr val="accent1"/>
                </a:solidFill>
              </a:rPr>
              <a:t> IP</a:t>
            </a:r>
            <a:endParaRPr lang="en-US" sz="4800" dirty="0" smtClean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1597967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Video Surveillance Terminal in the UC </a:t>
            </a:r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Space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0270" y="4953000"/>
            <a:ext cx="49103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Bringing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together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complex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high-end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features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3074" name="Picture 2" descr="GXV3611_H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25" y="3000446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XV36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00" y="2466975"/>
            <a:ext cx="16668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57500"/>
            <a:ext cx="24479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 descr="http://www.grandstream.com/files/cache/2dbc1ba32056395b5360325dd002de3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4" y="2163292"/>
            <a:ext cx="16668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1095233" y="2612940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92D050"/>
                </a:solidFill>
              </a:rPr>
              <a:t>IP Cameras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792944" y="4572000"/>
            <a:ext cx="27414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Video </a:t>
            </a:r>
            <a:r>
              <a:rPr lang="en-US" sz="2400" dirty="0" err="1" smtClean="0">
                <a:solidFill>
                  <a:srgbClr val="92D050"/>
                </a:solidFill>
              </a:rPr>
              <a:t>Eoncoders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7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chemeClr val="accent1"/>
                </a:solidFill>
              </a:rPr>
              <a:t>Video </a:t>
            </a:r>
            <a:r>
              <a:rPr lang="es-CO" sz="4800" b="1" i="1" dirty="0" err="1" smtClean="0">
                <a:solidFill>
                  <a:schemeClr val="accent1"/>
                </a:solidFill>
              </a:rPr>
              <a:t>Over</a:t>
            </a:r>
            <a:r>
              <a:rPr lang="es-CO" sz="4800" b="1" i="1" dirty="0" smtClean="0">
                <a:solidFill>
                  <a:schemeClr val="accent1"/>
                </a:solidFill>
              </a:rPr>
              <a:t> IP</a:t>
            </a:r>
            <a:endParaRPr lang="en-US" sz="4800" dirty="0" smtClean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2057400"/>
            <a:ext cx="2552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tx1">
                    <a:lumMod val="95000"/>
                  </a:schemeClr>
                </a:solidFill>
              </a:rPr>
              <a:t>UC </a:t>
            </a:r>
            <a:r>
              <a:rPr lang="es-CO" sz="3200" dirty="0" err="1" smtClean="0">
                <a:solidFill>
                  <a:schemeClr val="tx1">
                    <a:lumMod val="95000"/>
                  </a:schemeClr>
                </a:solidFill>
              </a:rPr>
              <a:t>Platform</a:t>
            </a:r>
            <a:endParaRPr lang="es-CO" sz="3200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6640" y="2057400"/>
            <a:ext cx="348524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 smtClean="0">
                <a:solidFill>
                  <a:schemeClr val="tx1">
                    <a:lumMod val="95000"/>
                  </a:schemeClr>
                </a:solidFill>
              </a:rPr>
              <a:t>VMS </a:t>
            </a:r>
            <a:endParaRPr lang="es-CO" sz="24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s-CO" dirty="0" smtClean="0">
                <a:solidFill>
                  <a:schemeClr val="tx1">
                    <a:lumMod val="95000"/>
                  </a:schemeClr>
                </a:solidFill>
              </a:rPr>
              <a:t>(Video Management </a:t>
            </a:r>
            <a:r>
              <a:rPr lang="es-CO" dirty="0" err="1" smtClean="0">
                <a:solidFill>
                  <a:schemeClr val="tx1">
                    <a:lumMod val="95000"/>
                  </a:schemeClr>
                </a:solidFill>
              </a:rPr>
              <a:t>System</a:t>
            </a:r>
            <a:r>
              <a:rPr lang="es-CO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521" y="2814935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92D050"/>
                </a:solidFill>
              </a:rPr>
              <a:t>PBX </a:t>
            </a:r>
            <a:r>
              <a:rPr lang="es-CO" sz="2400" dirty="0" err="1" smtClean="0">
                <a:solidFill>
                  <a:srgbClr val="92D050"/>
                </a:solidFill>
              </a:rPr>
              <a:t>Features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3521" y="3272135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err="1" smtClean="0">
                <a:solidFill>
                  <a:srgbClr val="92D050"/>
                </a:solidFill>
              </a:rPr>
              <a:t>Presence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3521" y="3729335"/>
            <a:ext cx="142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92D050"/>
                </a:solidFill>
              </a:rPr>
              <a:t>IM, MMS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3521" y="4186535"/>
            <a:ext cx="243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err="1" smtClean="0">
                <a:solidFill>
                  <a:srgbClr val="92D050"/>
                </a:solidFill>
              </a:rPr>
              <a:t>Follow</a:t>
            </a:r>
            <a:r>
              <a:rPr lang="es-CO" sz="2400" dirty="0" smtClean="0">
                <a:solidFill>
                  <a:srgbClr val="92D050"/>
                </a:solidFill>
              </a:rPr>
              <a:t>/</a:t>
            </a:r>
            <a:r>
              <a:rPr lang="es-CO" sz="2400" dirty="0" err="1" smtClean="0">
                <a:solidFill>
                  <a:srgbClr val="92D050"/>
                </a:solidFill>
              </a:rPr>
              <a:t>Find</a:t>
            </a:r>
            <a:r>
              <a:rPr lang="es-CO" sz="2400" dirty="0" smtClean="0">
                <a:solidFill>
                  <a:srgbClr val="92D050"/>
                </a:solidFill>
              </a:rPr>
              <a:t> me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643735"/>
            <a:ext cx="306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92D050"/>
                </a:solidFill>
              </a:rPr>
              <a:t>VVW </a:t>
            </a:r>
            <a:r>
              <a:rPr lang="es-CO" sz="2400" dirty="0" err="1" smtClean="0">
                <a:solidFill>
                  <a:srgbClr val="92D050"/>
                </a:solidFill>
              </a:rPr>
              <a:t>Conferencing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3521" y="5100935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92D050"/>
                </a:solidFill>
              </a:rPr>
              <a:t>CRM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3521" y="5558135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92D050"/>
                </a:solidFill>
              </a:rPr>
              <a:t>And More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65930" y="2819400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92D050"/>
                </a:solidFill>
              </a:rPr>
              <a:t>Video </a:t>
            </a:r>
            <a:r>
              <a:rPr lang="es-CO" sz="2400" dirty="0" err="1" smtClean="0">
                <a:solidFill>
                  <a:srgbClr val="92D050"/>
                </a:solidFill>
              </a:rPr>
              <a:t>Analytics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65931" y="3281065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err="1" smtClean="0">
                <a:solidFill>
                  <a:srgbClr val="92D050"/>
                </a:solidFill>
              </a:rPr>
              <a:t>Monition</a:t>
            </a:r>
            <a:r>
              <a:rPr lang="es-CO" sz="2400" dirty="0" smtClean="0">
                <a:solidFill>
                  <a:srgbClr val="92D050"/>
                </a:solidFill>
              </a:rPr>
              <a:t> </a:t>
            </a:r>
            <a:r>
              <a:rPr lang="es-CO" sz="2400" dirty="0" err="1" smtClean="0">
                <a:solidFill>
                  <a:srgbClr val="92D050"/>
                </a:solidFill>
              </a:rPr>
              <a:t>Detection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65931" y="3729335"/>
            <a:ext cx="2943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err="1" smtClean="0">
                <a:solidFill>
                  <a:srgbClr val="92D050"/>
                </a:solidFill>
              </a:rPr>
              <a:t>Recording</a:t>
            </a:r>
            <a:r>
              <a:rPr lang="es-CO" sz="2400" dirty="0" smtClean="0">
                <a:solidFill>
                  <a:srgbClr val="92D050"/>
                </a:solidFill>
              </a:rPr>
              <a:t>/</a:t>
            </a:r>
            <a:r>
              <a:rPr lang="es-CO" sz="2400" dirty="0" err="1" smtClean="0">
                <a:solidFill>
                  <a:srgbClr val="92D050"/>
                </a:solidFill>
              </a:rPr>
              <a:t>Review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65931" y="4186535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err="1" smtClean="0">
                <a:solidFill>
                  <a:srgbClr val="92D050"/>
                </a:solidFill>
              </a:rPr>
              <a:t>Alarm</a:t>
            </a:r>
            <a:r>
              <a:rPr lang="es-CO" sz="2400" dirty="0" smtClean="0">
                <a:solidFill>
                  <a:srgbClr val="92D050"/>
                </a:solidFill>
              </a:rPr>
              <a:t> control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65931" y="4643735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92D050"/>
                </a:solidFill>
              </a:rPr>
              <a:t>PTZ control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5931" y="5100935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92D050"/>
                </a:solidFill>
              </a:rPr>
              <a:t>I/O Control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65931" y="5481935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92D050"/>
                </a:solidFill>
              </a:rPr>
              <a:t>And More</a:t>
            </a:r>
            <a:endParaRPr lang="en-US" sz="2400" dirty="0">
              <a:solidFill>
                <a:srgbClr val="92D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90600" y="1367135"/>
            <a:ext cx="7167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Just</a:t>
            </a:r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to</a:t>
            </a:r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name</a:t>
            </a:r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few</a:t>
            </a:r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features</a:t>
            </a:r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from</a:t>
            </a:r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each</a:t>
            </a:r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segment</a:t>
            </a:r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: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3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chemeClr val="accent1"/>
                </a:solidFill>
              </a:rPr>
              <a:t>Video </a:t>
            </a:r>
            <a:r>
              <a:rPr lang="es-CO" sz="4800" b="1" i="1" dirty="0" err="1" smtClean="0">
                <a:solidFill>
                  <a:schemeClr val="accent1"/>
                </a:solidFill>
              </a:rPr>
              <a:t>Over</a:t>
            </a:r>
            <a:r>
              <a:rPr lang="es-CO" sz="4800" b="1" i="1" dirty="0" smtClean="0">
                <a:solidFill>
                  <a:schemeClr val="accent1"/>
                </a:solidFill>
              </a:rPr>
              <a:t> IP</a:t>
            </a:r>
            <a:endParaRPr lang="en-US" sz="4800" dirty="0" smtClean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559"/>
            <a:ext cx="7772400" cy="518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410200"/>
            <a:ext cx="7922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Merging UC + VMS will require a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ood sense of what represents value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rgbClr val="00B0F0"/>
                </a:solidFill>
              </a:rPr>
              <a:t>Video </a:t>
            </a:r>
            <a:r>
              <a:rPr lang="es-CO" sz="4800" b="1" i="1" dirty="0" err="1" smtClean="0">
                <a:solidFill>
                  <a:srgbClr val="00B0F0"/>
                </a:solidFill>
              </a:rPr>
              <a:t>Over</a:t>
            </a:r>
            <a:r>
              <a:rPr lang="es-CO" sz="4800" b="1" i="1" dirty="0" smtClean="0">
                <a:solidFill>
                  <a:srgbClr val="00B0F0"/>
                </a:solidFill>
              </a:rPr>
              <a:t> IP</a:t>
            </a:r>
            <a:endParaRPr lang="en-US" sz="4800" dirty="0" smtClean="0">
              <a:solidFill>
                <a:srgbClr val="00B0F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2057400"/>
            <a:ext cx="424988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err="1" smtClean="0">
                <a:solidFill>
                  <a:srgbClr val="009900"/>
                </a:solidFill>
              </a:rPr>
              <a:t>Elastix</a:t>
            </a:r>
            <a:r>
              <a:rPr lang="es-CO" sz="2400" dirty="0" smtClean="0">
                <a:solidFill>
                  <a:srgbClr val="009900"/>
                </a:solidFill>
              </a:rPr>
              <a:t> UC </a:t>
            </a:r>
            <a:r>
              <a:rPr lang="es-CO" sz="2400" dirty="0" err="1" smtClean="0">
                <a:solidFill>
                  <a:srgbClr val="009900"/>
                </a:solidFill>
              </a:rPr>
              <a:t>Platform</a:t>
            </a:r>
            <a:endParaRPr lang="es-CO" sz="2400" dirty="0" smtClean="0">
              <a:solidFill>
                <a:srgbClr val="009900"/>
              </a:solidFill>
            </a:endParaRPr>
          </a:p>
          <a:p>
            <a:endParaRPr lang="es-CO" sz="2400" dirty="0">
              <a:solidFill>
                <a:srgbClr val="009900"/>
              </a:solidFill>
            </a:endParaRPr>
          </a:p>
          <a:p>
            <a:pPr marL="342900" indent="-342900">
              <a:buFontTx/>
              <a:buChar char="-"/>
            </a:pPr>
            <a:r>
              <a:rPr lang="es-CO" sz="2400" dirty="0" smtClean="0">
                <a:solidFill>
                  <a:srgbClr val="FFC000"/>
                </a:solidFill>
              </a:rPr>
              <a:t>IP Video </a:t>
            </a:r>
            <a:r>
              <a:rPr lang="es-CO" sz="2400" dirty="0" err="1" smtClean="0">
                <a:solidFill>
                  <a:srgbClr val="FFC000"/>
                </a:solidFill>
              </a:rPr>
              <a:t>Call</a:t>
            </a:r>
            <a:r>
              <a:rPr lang="es-CO" sz="2400" dirty="0" smtClean="0">
                <a:solidFill>
                  <a:srgbClr val="FFC000"/>
                </a:solidFill>
              </a:rPr>
              <a:t> </a:t>
            </a:r>
            <a:r>
              <a:rPr lang="es-CO" sz="2400" dirty="0" err="1" smtClean="0">
                <a:solidFill>
                  <a:srgbClr val="FFC000"/>
                </a:solidFill>
              </a:rPr>
              <a:t>support</a:t>
            </a:r>
            <a:endParaRPr lang="es-CO" sz="2400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r>
              <a:rPr lang="es-CO" sz="2400" dirty="0" err="1" smtClean="0">
                <a:solidFill>
                  <a:srgbClr val="FFC000"/>
                </a:solidFill>
              </a:rPr>
              <a:t>ZoneMinder</a:t>
            </a:r>
            <a:r>
              <a:rPr lang="es-CO" sz="2400" dirty="0" smtClean="0">
                <a:solidFill>
                  <a:srgbClr val="FFC000"/>
                </a:solidFill>
              </a:rPr>
              <a:t> </a:t>
            </a:r>
            <a:r>
              <a:rPr lang="es-CO" sz="2400" dirty="0" err="1" smtClean="0">
                <a:solidFill>
                  <a:srgbClr val="FFC000"/>
                </a:solidFill>
              </a:rPr>
              <a:t>Integration</a:t>
            </a:r>
            <a:endParaRPr lang="es-CO" sz="2400" dirty="0" smtClean="0">
              <a:solidFill>
                <a:srgbClr val="FFC000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es-CO" sz="2400" dirty="0" err="1" smtClean="0">
                <a:solidFill>
                  <a:srgbClr val="FFC000"/>
                </a:solidFill>
              </a:rPr>
              <a:t>Recording</a:t>
            </a:r>
            <a:r>
              <a:rPr lang="es-CO" sz="2400" dirty="0" smtClean="0">
                <a:solidFill>
                  <a:srgbClr val="FFC000"/>
                </a:solidFill>
              </a:rPr>
              <a:t>/</a:t>
            </a:r>
            <a:r>
              <a:rPr lang="es-CO" sz="2400" dirty="0" err="1" smtClean="0">
                <a:solidFill>
                  <a:srgbClr val="FFC000"/>
                </a:solidFill>
              </a:rPr>
              <a:t>Review</a:t>
            </a:r>
            <a:r>
              <a:rPr lang="es-CO" sz="2400" dirty="0" smtClean="0">
                <a:solidFill>
                  <a:srgbClr val="FFC000"/>
                </a:solidFill>
              </a:rPr>
              <a:t> </a:t>
            </a:r>
            <a:br>
              <a:rPr lang="es-CO" sz="2400" dirty="0" smtClean="0">
                <a:solidFill>
                  <a:srgbClr val="FFC000"/>
                </a:solidFill>
              </a:rPr>
            </a:br>
            <a:r>
              <a:rPr lang="es-CO" sz="2400" dirty="0" err="1" smtClean="0">
                <a:solidFill>
                  <a:srgbClr val="FFC000"/>
                </a:solidFill>
              </a:rPr>
              <a:t>Capabilities</a:t>
            </a:r>
            <a:endParaRPr lang="es-CO" sz="2400" dirty="0" smtClean="0">
              <a:solidFill>
                <a:srgbClr val="FFC000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es-CO" sz="2400" dirty="0" err="1" smtClean="0">
                <a:solidFill>
                  <a:srgbClr val="FFC000"/>
                </a:solidFill>
              </a:rPr>
              <a:t>Alarm</a:t>
            </a:r>
            <a:r>
              <a:rPr lang="es-CO" sz="2400" dirty="0" smtClean="0">
                <a:solidFill>
                  <a:srgbClr val="FFC000"/>
                </a:solidFill>
              </a:rPr>
              <a:t> Control</a:t>
            </a:r>
          </a:p>
          <a:p>
            <a:pPr marL="800100" lvl="1" indent="-342900">
              <a:buFontTx/>
              <a:buChar char="-"/>
            </a:pPr>
            <a:r>
              <a:rPr lang="es-CO" sz="2400" dirty="0" smtClean="0">
                <a:solidFill>
                  <a:srgbClr val="FFC000"/>
                </a:solidFill>
              </a:rPr>
              <a:t>Video </a:t>
            </a:r>
            <a:r>
              <a:rPr lang="es-CO" sz="2400" dirty="0" err="1" smtClean="0">
                <a:solidFill>
                  <a:srgbClr val="FFC000"/>
                </a:solidFill>
              </a:rPr>
              <a:t>Analitics</a:t>
            </a:r>
            <a:endParaRPr lang="es-CO" sz="2400" dirty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r>
              <a:rPr lang="es-CO" sz="2400" dirty="0" smtClean="0">
                <a:solidFill>
                  <a:srgbClr val="FFC000"/>
                </a:solidFill>
              </a:rPr>
              <a:t>IP-Camera </a:t>
            </a:r>
            <a:r>
              <a:rPr lang="es-CO" sz="2400" dirty="0" err="1" smtClean="0">
                <a:solidFill>
                  <a:srgbClr val="FFC000"/>
                </a:solidFill>
              </a:rPr>
              <a:t>Autoprovision</a:t>
            </a:r>
            <a:endParaRPr lang="es-CO" sz="2400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es-CO" sz="2400" dirty="0" smtClean="0">
              <a:solidFill>
                <a:srgbClr val="009900"/>
              </a:solidFill>
            </a:endParaRPr>
          </a:p>
        </p:txBody>
      </p:sp>
      <p:pic>
        <p:nvPicPr>
          <p:cNvPr id="81922" name="Picture 2" descr="part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05" y="1819271"/>
            <a:ext cx="3157474" cy="177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39" y="3962400"/>
            <a:ext cx="2093940" cy="179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ww.cigear.com/images/cigear12_elastix/elastix_logo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12570"/>
            <a:ext cx="1524000" cy="54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1371600"/>
            <a:ext cx="2629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Few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Examples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5410200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GXV3175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0800"/>
            <a:ext cx="953078" cy="871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54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rgbClr val="00B0F0"/>
                </a:solidFill>
              </a:rPr>
              <a:t>Video </a:t>
            </a:r>
            <a:r>
              <a:rPr lang="es-CO" sz="4800" b="1" i="1" dirty="0" err="1" smtClean="0">
                <a:solidFill>
                  <a:srgbClr val="00B0F0"/>
                </a:solidFill>
              </a:rPr>
              <a:t>Over</a:t>
            </a:r>
            <a:r>
              <a:rPr lang="es-CO" sz="4800" b="1" i="1" dirty="0" smtClean="0">
                <a:solidFill>
                  <a:srgbClr val="00B0F0"/>
                </a:solidFill>
              </a:rPr>
              <a:t> IP</a:t>
            </a:r>
            <a:endParaRPr lang="en-US" sz="4800" dirty="0" smtClean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86548"/>
            <a:ext cx="412003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err="1" smtClean="0">
                <a:solidFill>
                  <a:srgbClr val="009900"/>
                </a:solidFill>
              </a:rPr>
              <a:t>Epigy</a:t>
            </a:r>
            <a:r>
              <a:rPr lang="es-CO" sz="2400" dirty="0" smtClean="0">
                <a:solidFill>
                  <a:srgbClr val="009900"/>
                </a:solidFill>
              </a:rPr>
              <a:t> </a:t>
            </a:r>
            <a:r>
              <a:rPr lang="es-CO" sz="2400" dirty="0" err="1" smtClean="0">
                <a:solidFill>
                  <a:srgbClr val="009900"/>
                </a:solidFill>
              </a:rPr>
              <a:t>Quadro</a:t>
            </a:r>
            <a:r>
              <a:rPr lang="es-CO" sz="2400" dirty="0" smtClean="0">
                <a:solidFill>
                  <a:srgbClr val="009900"/>
                </a:solidFill>
              </a:rPr>
              <a:t>:</a:t>
            </a:r>
          </a:p>
          <a:p>
            <a:endParaRPr lang="es-CO" sz="2400" dirty="0">
              <a:solidFill>
                <a:srgbClr val="009900"/>
              </a:solidFill>
            </a:endParaRPr>
          </a:p>
          <a:p>
            <a:pPr marL="342900" indent="-342900">
              <a:buFontTx/>
              <a:buChar char="-"/>
            </a:pPr>
            <a:r>
              <a:rPr lang="es-CO" sz="2400" dirty="0" smtClean="0">
                <a:solidFill>
                  <a:srgbClr val="FFC000"/>
                </a:solidFill>
              </a:rPr>
              <a:t>IP Video </a:t>
            </a:r>
            <a:r>
              <a:rPr lang="es-CO" sz="2400" dirty="0" err="1" smtClean="0">
                <a:solidFill>
                  <a:srgbClr val="FFC000"/>
                </a:solidFill>
              </a:rPr>
              <a:t>Call</a:t>
            </a:r>
            <a:r>
              <a:rPr lang="es-CO" sz="2400" dirty="0" smtClean="0">
                <a:solidFill>
                  <a:srgbClr val="FFC000"/>
                </a:solidFill>
              </a:rPr>
              <a:t> </a:t>
            </a:r>
            <a:r>
              <a:rPr lang="es-CO" sz="2400" dirty="0" err="1" smtClean="0">
                <a:solidFill>
                  <a:srgbClr val="FFC000"/>
                </a:solidFill>
              </a:rPr>
              <a:t>support</a:t>
            </a:r>
            <a:endParaRPr lang="es-CO" sz="2400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r>
              <a:rPr lang="es-CO" sz="2400" dirty="0" smtClean="0">
                <a:solidFill>
                  <a:srgbClr val="FFC000"/>
                </a:solidFill>
              </a:rPr>
              <a:t>IP-Camera IOT</a:t>
            </a:r>
          </a:p>
          <a:p>
            <a:pPr marL="342900" indent="-342900">
              <a:buFontTx/>
              <a:buChar char="-"/>
            </a:pPr>
            <a:r>
              <a:rPr lang="es-CO" sz="2400" dirty="0" err="1" smtClean="0">
                <a:solidFill>
                  <a:srgbClr val="FFC000"/>
                </a:solidFill>
              </a:rPr>
              <a:t>Recording</a:t>
            </a:r>
            <a:r>
              <a:rPr lang="es-CO" sz="2400" dirty="0" smtClean="0">
                <a:solidFill>
                  <a:srgbClr val="FFC000"/>
                </a:solidFill>
              </a:rPr>
              <a:t>/</a:t>
            </a:r>
            <a:r>
              <a:rPr lang="es-CO" sz="2400" dirty="0" err="1" smtClean="0">
                <a:solidFill>
                  <a:srgbClr val="FFC000"/>
                </a:solidFill>
              </a:rPr>
              <a:t>Review</a:t>
            </a:r>
            <a:r>
              <a:rPr lang="es-CO" sz="2400" dirty="0" smtClean="0">
                <a:solidFill>
                  <a:srgbClr val="FFC000"/>
                </a:solidFill>
              </a:rPr>
              <a:t> </a:t>
            </a:r>
            <a:br>
              <a:rPr lang="es-CO" sz="2400" dirty="0" smtClean="0">
                <a:solidFill>
                  <a:srgbClr val="FFC000"/>
                </a:solidFill>
              </a:rPr>
            </a:br>
            <a:r>
              <a:rPr lang="es-CO" sz="2400" dirty="0" err="1" smtClean="0">
                <a:solidFill>
                  <a:srgbClr val="FFC000"/>
                </a:solidFill>
              </a:rPr>
              <a:t>Capabilities</a:t>
            </a:r>
            <a:endParaRPr lang="es-CO" sz="2400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r>
              <a:rPr lang="es-CO" sz="2400" dirty="0" err="1" smtClean="0">
                <a:solidFill>
                  <a:srgbClr val="FFC000"/>
                </a:solidFill>
              </a:rPr>
              <a:t>Panic</a:t>
            </a:r>
            <a:r>
              <a:rPr lang="es-CO" sz="2400" dirty="0" smtClean="0">
                <a:solidFill>
                  <a:srgbClr val="FFC000"/>
                </a:solidFill>
              </a:rPr>
              <a:t> </a:t>
            </a:r>
            <a:r>
              <a:rPr lang="es-CO" sz="2400" dirty="0" err="1" smtClean="0">
                <a:solidFill>
                  <a:srgbClr val="FFC000"/>
                </a:solidFill>
              </a:rPr>
              <a:t>Button</a:t>
            </a:r>
            <a:r>
              <a:rPr lang="es-CO" sz="2400" dirty="0" smtClean="0">
                <a:solidFill>
                  <a:srgbClr val="FFC000"/>
                </a:solidFill>
              </a:rPr>
              <a:t> </a:t>
            </a:r>
            <a:r>
              <a:rPr lang="es-CO" sz="2400" dirty="0" err="1" smtClean="0">
                <a:solidFill>
                  <a:srgbClr val="FFC000"/>
                </a:solidFill>
              </a:rPr>
              <a:t>integration</a:t>
            </a:r>
            <a:endParaRPr lang="es-CO" sz="2400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r>
              <a:rPr lang="es-CO" sz="2400" dirty="0" err="1" smtClean="0">
                <a:solidFill>
                  <a:srgbClr val="FFC000"/>
                </a:solidFill>
              </a:rPr>
              <a:t>Remote</a:t>
            </a:r>
            <a:r>
              <a:rPr lang="es-CO" sz="2400" dirty="0" smtClean="0">
                <a:solidFill>
                  <a:srgbClr val="FFC000"/>
                </a:solidFill>
              </a:rPr>
              <a:t> Office</a:t>
            </a:r>
          </a:p>
          <a:p>
            <a:pPr marL="342900" indent="-342900">
              <a:buFontTx/>
              <a:buChar char="-"/>
            </a:pPr>
            <a:r>
              <a:rPr lang="es-CO" sz="2400" dirty="0" smtClean="0">
                <a:solidFill>
                  <a:srgbClr val="FFC000"/>
                </a:solidFill>
              </a:rPr>
              <a:t>Video </a:t>
            </a:r>
            <a:r>
              <a:rPr lang="es-CO" sz="2400" dirty="0" err="1" smtClean="0">
                <a:solidFill>
                  <a:srgbClr val="FFC000"/>
                </a:solidFill>
              </a:rPr>
              <a:t>Conferencing</a:t>
            </a:r>
            <a:endParaRPr lang="es-CO" sz="2400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endParaRPr lang="es-CO" sz="2400" dirty="0" smtClean="0">
              <a:solidFill>
                <a:srgbClr val="0099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57948"/>
            <a:ext cx="3694014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www.cladirect.com/Portals/0/CLAdirect/epygi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09523"/>
            <a:ext cx="2362200" cy="696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1371600"/>
            <a:ext cx="2629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Few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Examples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rgbClr val="00B0F0"/>
                </a:solidFill>
              </a:rPr>
              <a:t>Video </a:t>
            </a:r>
            <a:r>
              <a:rPr lang="es-CO" sz="4800" b="1" i="1" dirty="0" err="1" smtClean="0">
                <a:solidFill>
                  <a:srgbClr val="00B0F0"/>
                </a:solidFill>
              </a:rPr>
              <a:t>Over</a:t>
            </a:r>
            <a:r>
              <a:rPr lang="es-CO" sz="4800" b="1" i="1" dirty="0" smtClean="0">
                <a:solidFill>
                  <a:srgbClr val="00B0F0"/>
                </a:solidFill>
              </a:rPr>
              <a:t> IP</a:t>
            </a:r>
            <a:endParaRPr lang="en-US" sz="4800" dirty="0" smtClean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169616"/>
            <a:ext cx="519244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err="1" smtClean="0">
                <a:solidFill>
                  <a:srgbClr val="009900"/>
                </a:solidFill>
              </a:rPr>
              <a:t>Mobotix</a:t>
            </a:r>
            <a:r>
              <a:rPr lang="es-CO" sz="2400" dirty="0" smtClean="0">
                <a:solidFill>
                  <a:srgbClr val="009900"/>
                </a:solidFill>
              </a:rPr>
              <a:t>-Grandstream </a:t>
            </a:r>
            <a:r>
              <a:rPr lang="es-CO" sz="2400" dirty="0" err="1" smtClean="0">
                <a:solidFill>
                  <a:srgbClr val="009900"/>
                </a:solidFill>
              </a:rPr>
              <a:t>Integration</a:t>
            </a:r>
            <a:endParaRPr lang="es-CO" sz="2400" dirty="0" smtClean="0">
              <a:solidFill>
                <a:srgbClr val="009900"/>
              </a:solidFill>
            </a:endParaRPr>
          </a:p>
          <a:p>
            <a:endParaRPr lang="es-CO" sz="2400" dirty="0">
              <a:solidFill>
                <a:srgbClr val="009900"/>
              </a:solidFill>
            </a:endParaRPr>
          </a:p>
          <a:p>
            <a:pPr marL="342900" indent="-342900">
              <a:buFontTx/>
              <a:buChar char="-"/>
            </a:pPr>
            <a:r>
              <a:rPr lang="es-CO" sz="2400" dirty="0" err="1" smtClean="0">
                <a:solidFill>
                  <a:srgbClr val="FFC000"/>
                </a:solidFill>
              </a:rPr>
              <a:t>Vendor</a:t>
            </a:r>
            <a:r>
              <a:rPr lang="es-CO" sz="2400" dirty="0" smtClean="0">
                <a:solidFill>
                  <a:srgbClr val="FFC000"/>
                </a:solidFill>
              </a:rPr>
              <a:t> IOT</a:t>
            </a:r>
          </a:p>
          <a:p>
            <a:pPr marL="342900" indent="-342900">
              <a:buFontTx/>
              <a:buChar char="-"/>
            </a:pPr>
            <a:r>
              <a:rPr lang="es-CO" sz="2400" dirty="0" smtClean="0">
                <a:solidFill>
                  <a:srgbClr val="FFC000"/>
                </a:solidFill>
              </a:rPr>
              <a:t>SIP </a:t>
            </a:r>
            <a:r>
              <a:rPr lang="es-CO" sz="2400" dirty="0" err="1" smtClean="0">
                <a:solidFill>
                  <a:srgbClr val="FFC000"/>
                </a:solidFill>
              </a:rPr>
              <a:t>Based</a:t>
            </a:r>
            <a:endParaRPr lang="es-CO" sz="2400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r>
              <a:rPr lang="es-CO" sz="2400" dirty="0" smtClean="0">
                <a:solidFill>
                  <a:srgbClr val="FFC000"/>
                </a:solidFill>
              </a:rPr>
              <a:t>H.264 </a:t>
            </a:r>
            <a:r>
              <a:rPr lang="es-CO" sz="2400" dirty="0" err="1" smtClean="0">
                <a:solidFill>
                  <a:srgbClr val="FFC000"/>
                </a:solidFill>
              </a:rPr>
              <a:t>Compression</a:t>
            </a:r>
            <a:endParaRPr lang="es-CO" sz="2400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r>
              <a:rPr lang="es-CO" sz="2400" dirty="0" smtClean="0">
                <a:solidFill>
                  <a:srgbClr val="FFC000"/>
                </a:solidFill>
              </a:rPr>
              <a:t>Surveillance </a:t>
            </a:r>
            <a:r>
              <a:rPr lang="es-CO" sz="2400" dirty="0" err="1" smtClean="0">
                <a:solidFill>
                  <a:srgbClr val="FFC000"/>
                </a:solidFill>
              </a:rPr>
              <a:t>Application</a:t>
            </a:r>
            <a:r>
              <a:rPr lang="es-CO" sz="2400" dirty="0">
                <a:solidFill>
                  <a:srgbClr val="FFC000"/>
                </a:solidFill>
              </a:rPr>
              <a:t/>
            </a:r>
            <a:br>
              <a:rPr lang="es-CO" sz="2400" dirty="0">
                <a:solidFill>
                  <a:srgbClr val="FFC000"/>
                </a:solidFill>
              </a:rPr>
            </a:br>
            <a:r>
              <a:rPr lang="es-CO" sz="2400" dirty="0" err="1" smtClean="0">
                <a:solidFill>
                  <a:srgbClr val="FFC000"/>
                </a:solidFill>
              </a:rPr>
              <a:t>over</a:t>
            </a:r>
            <a:r>
              <a:rPr lang="es-CO" sz="2400" dirty="0" smtClean="0">
                <a:solidFill>
                  <a:srgbClr val="FFC000"/>
                </a:solidFill>
              </a:rPr>
              <a:t> </a:t>
            </a:r>
            <a:r>
              <a:rPr lang="es-CO" sz="2400" dirty="0" err="1" smtClean="0">
                <a:solidFill>
                  <a:srgbClr val="FFC000"/>
                </a:solidFill>
              </a:rPr>
              <a:t>pure</a:t>
            </a:r>
            <a:r>
              <a:rPr lang="es-CO" sz="2400" dirty="0" smtClean="0">
                <a:solidFill>
                  <a:srgbClr val="FFC000"/>
                </a:solidFill>
              </a:rPr>
              <a:t> IP-PBX SIP </a:t>
            </a:r>
            <a:r>
              <a:rPr lang="es-CO" sz="2400" dirty="0" err="1" smtClean="0">
                <a:solidFill>
                  <a:srgbClr val="FFC000"/>
                </a:solidFill>
              </a:rPr>
              <a:t>Based</a:t>
            </a:r>
            <a:r>
              <a:rPr lang="es-CO" sz="2400" dirty="0" smtClean="0">
                <a:solidFill>
                  <a:srgbClr val="FFC000"/>
                </a:solidFill>
              </a:rPr>
              <a:t/>
            </a:r>
            <a:br>
              <a:rPr lang="es-CO" sz="2400" dirty="0" smtClean="0">
                <a:solidFill>
                  <a:srgbClr val="FFC000"/>
                </a:solidFill>
              </a:rPr>
            </a:br>
            <a:r>
              <a:rPr lang="es-CO" sz="2400" dirty="0" err="1" smtClean="0">
                <a:solidFill>
                  <a:srgbClr val="FFC000"/>
                </a:solidFill>
              </a:rPr>
              <a:t>Platform</a:t>
            </a:r>
            <a:endParaRPr lang="es-CO" sz="2400" dirty="0" smtClean="0">
              <a:solidFill>
                <a:srgbClr val="FFC000"/>
              </a:solidFill>
            </a:endParaRPr>
          </a:p>
          <a:p>
            <a:pPr marL="342900" indent="-342900">
              <a:buFontTx/>
              <a:buChar char="-"/>
            </a:pPr>
            <a:r>
              <a:rPr lang="es-CO" sz="2400" dirty="0" err="1" smtClean="0">
                <a:solidFill>
                  <a:srgbClr val="FFC000"/>
                </a:solidFill>
              </a:rPr>
              <a:t>Recording</a:t>
            </a:r>
            <a:r>
              <a:rPr lang="es-CO" sz="2400" dirty="0" smtClean="0">
                <a:solidFill>
                  <a:srgbClr val="FFC000"/>
                </a:solidFill>
              </a:rPr>
              <a:t>/</a:t>
            </a:r>
            <a:r>
              <a:rPr lang="es-CO" sz="2400" dirty="0" err="1" smtClean="0">
                <a:solidFill>
                  <a:srgbClr val="FFC000"/>
                </a:solidFill>
              </a:rPr>
              <a:t>Review</a:t>
            </a:r>
            <a:r>
              <a:rPr lang="es-CO" sz="2400" dirty="0" smtClean="0">
                <a:solidFill>
                  <a:srgbClr val="FFC000"/>
                </a:solidFill>
              </a:rPr>
              <a:t> </a:t>
            </a:r>
            <a:br>
              <a:rPr lang="es-CO" sz="2400" dirty="0" smtClean="0">
                <a:solidFill>
                  <a:srgbClr val="FFC000"/>
                </a:solidFill>
              </a:rPr>
            </a:br>
            <a:r>
              <a:rPr lang="es-CO" sz="2400" dirty="0" err="1" smtClean="0">
                <a:solidFill>
                  <a:srgbClr val="FFC000"/>
                </a:solidFill>
              </a:rPr>
              <a:t>Capabilities</a:t>
            </a:r>
            <a:endParaRPr lang="es-CO" sz="2400" dirty="0" smtClean="0">
              <a:solidFill>
                <a:srgbClr val="FFC000"/>
              </a:solidFill>
            </a:endParaRPr>
          </a:p>
          <a:p>
            <a:endParaRPr lang="es-CO" sz="2400" dirty="0" smtClean="0">
              <a:solidFill>
                <a:srgbClr val="0099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65" y="3725376"/>
            <a:ext cx="31610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 descr="http://t1.gstatic.com/images?q=tbn:ANd9GcRrESp0h1lpcaky87lb9xCzmyO5VShZrNSmJwZy4cRz54bIi92m6Vel9sqvz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03235"/>
            <a:ext cx="1022996" cy="174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alkwire.co.uk/assets/images/mobotix_system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24" y="1255216"/>
            <a:ext cx="93854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1371600"/>
            <a:ext cx="2629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Few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Examples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5987" y="3324288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GXV3140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3470" y="123086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T24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4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rgbClr val="00B0F0"/>
                </a:solidFill>
              </a:rPr>
              <a:t>Video </a:t>
            </a:r>
            <a:r>
              <a:rPr lang="es-CO" sz="4800" b="1" i="1" dirty="0" err="1" smtClean="0">
                <a:solidFill>
                  <a:srgbClr val="00B0F0"/>
                </a:solidFill>
              </a:rPr>
              <a:t>Over</a:t>
            </a:r>
            <a:r>
              <a:rPr lang="es-CO" sz="4800" b="1" i="1" dirty="0" smtClean="0">
                <a:solidFill>
                  <a:srgbClr val="00B0F0"/>
                </a:solidFill>
              </a:rPr>
              <a:t> IP</a:t>
            </a:r>
            <a:endParaRPr lang="en-US" sz="4800" dirty="0" smtClean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169616"/>
            <a:ext cx="52084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009900"/>
                </a:solidFill>
              </a:rPr>
              <a:t>Video Surveillance at the desktop</a:t>
            </a:r>
          </a:p>
          <a:p>
            <a:endParaRPr lang="es-CO" sz="2400" dirty="0">
              <a:solidFill>
                <a:srgbClr val="009900"/>
              </a:solidFill>
            </a:endParaRPr>
          </a:p>
          <a:p>
            <a:endParaRPr lang="es-CO" sz="2400" dirty="0" smtClean="0">
              <a:solidFill>
                <a:srgbClr val="0099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1371600"/>
            <a:ext cx="2629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Few</a:t>
            </a:r>
            <a:r>
              <a:rPr lang="es-CO" sz="28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800" dirty="0" err="1" smtClean="0">
                <a:solidFill>
                  <a:schemeClr val="tx1">
                    <a:lumMod val="95000"/>
                  </a:schemeClr>
                </a:solidFill>
              </a:rPr>
              <a:t>Examples</a:t>
            </a: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21932" y="2159380"/>
            <a:ext cx="1176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GXP2200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421425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4" y="2769780"/>
            <a:ext cx="27813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68149"/>
            <a:ext cx="14382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69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4648200"/>
            <a:ext cx="5029200" cy="12954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>
            <a:normAutofit fontScale="925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CO" altLang="zh-CN" sz="4400" b="1" dirty="0" err="1" smtClean="0">
                <a:solidFill>
                  <a:schemeClr val="accent1"/>
                </a:solidFill>
                <a:ea typeface="SimSun" pitchFamily="2" charset="-122"/>
                <a:cs typeface="Times New Roman" pitchFamily="18" charset="0"/>
              </a:rPr>
              <a:t>Thank</a:t>
            </a:r>
            <a:r>
              <a:rPr lang="es-CO" altLang="zh-CN" sz="4400" b="1" dirty="0" smtClean="0">
                <a:solidFill>
                  <a:schemeClr val="accent1"/>
                </a:solidFill>
                <a:ea typeface="SimSun" pitchFamily="2" charset="-122"/>
                <a:cs typeface="Times New Roman" pitchFamily="18" charset="0"/>
              </a:rPr>
              <a:t> </a:t>
            </a:r>
            <a:r>
              <a:rPr lang="es-CO" altLang="zh-CN" sz="4400" b="1" dirty="0" err="1" smtClean="0">
                <a:solidFill>
                  <a:schemeClr val="accent1"/>
                </a:solidFill>
                <a:ea typeface="SimSun" pitchFamily="2" charset="-122"/>
                <a:cs typeface="Times New Roman" pitchFamily="18" charset="0"/>
              </a:rPr>
              <a:t>you</a:t>
            </a:r>
            <a:r>
              <a:rPr lang="es-CO" altLang="zh-CN" sz="4400" b="1" dirty="0" smtClean="0">
                <a:solidFill>
                  <a:schemeClr val="accent1"/>
                </a:solidFill>
                <a:ea typeface="SimSun" pitchFamily="2" charset="-122"/>
                <a:cs typeface="Times New Roman" pitchFamily="18" charset="0"/>
              </a:rPr>
              <a:t> !!!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CO" altLang="zh-CN" sz="2000" b="1" dirty="0" smtClean="0">
                <a:solidFill>
                  <a:srgbClr val="92D050"/>
                </a:solidFill>
                <a:ea typeface="SimSun" pitchFamily="2" charset="-122"/>
                <a:cs typeface="Times New Roman" pitchFamily="18" charset="0"/>
              </a:rPr>
              <a:t>Jorge Otero – jotero@grandstream.com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CO" altLang="zh-CN" sz="2000" b="1" dirty="0" smtClean="0">
                <a:solidFill>
                  <a:srgbClr val="92D050"/>
                </a:solidFill>
                <a:ea typeface="SimSun" pitchFamily="2" charset="-122"/>
                <a:cs typeface="Times New Roman" pitchFamily="18" charset="0"/>
              </a:rPr>
              <a:t>+1-617-566-9300 x 814</a:t>
            </a:r>
          </a:p>
        </p:txBody>
      </p:sp>
      <p:pic>
        <p:nvPicPr>
          <p:cNvPr id="52228" name="Picture 4" descr="new logo aug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7588"/>
            <a:ext cx="340306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6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5257800" y="2895600"/>
            <a:ext cx="3429000" cy="2590800"/>
          </a:xfrm>
          <a:prstGeom prst="roundRect">
            <a:avLst>
              <a:gd name="adj" fmla="val 10088"/>
            </a:avLst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C898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chemeClr val="accent1"/>
                </a:solidFill>
              </a:rPr>
              <a:t>Video </a:t>
            </a:r>
            <a:r>
              <a:rPr lang="es-CO" sz="4800" b="1" i="1" dirty="0" err="1" smtClean="0">
                <a:solidFill>
                  <a:schemeClr val="accent1"/>
                </a:solidFill>
              </a:rPr>
              <a:t>Over</a:t>
            </a:r>
            <a:r>
              <a:rPr lang="es-CO" sz="4800" b="1" i="1" dirty="0" smtClean="0">
                <a:solidFill>
                  <a:schemeClr val="accent1"/>
                </a:solidFill>
              </a:rPr>
              <a:t> IP</a:t>
            </a:r>
            <a:endParaRPr lang="en-US" sz="4800" dirty="0" smtClean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5761" y="1700318"/>
            <a:ext cx="4621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The world has evolved</a:t>
            </a:r>
            <a:endParaRPr lang="en-US" sz="3200" dirty="0">
              <a:solidFill>
                <a:srgbClr val="92D050"/>
              </a:solidFill>
            </a:endParaRPr>
          </a:p>
        </p:txBody>
      </p:sp>
      <p:pic>
        <p:nvPicPr>
          <p:cNvPr id="78858" name="Picture 10" descr="Pope makes first video call to astronauts at space station&#10;Pope Benedict XVI chatted with astronauts Saturday as the Vatican linked up with the International Space Station for the first-ever papal video call to space.&#10;&amp;#8220;Welcome aboard the Space Station your Holiness,&amp;#8221; said Dmitry Kondratyev, Russian commander of the 26th long-duration mission to the International Space Station.&#10;The crews of the ISS and the linked space shuttle Endeavour waved to the pope, who smiled and waved back.&#10;Speaking from the Vatican library, Benedict said he admired the astronauts´ courage and commitment and described their mission as &amp;#8220;an adventure to discover the origins of humanity.&amp;#8221;&#10;Keep readin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24051"/>
            <a:ext cx="3093440" cy="23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85800" y="1600200"/>
            <a:ext cx="2590800" cy="1985556"/>
            <a:chOff x="762000" y="1726978"/>
            <a:chExt cx="2590800" cy="1985556"/>
          </a:xfrm>
        </p:grpSpPr>
        <p:sp>
          <p:nvSpPr>
            <p:cNvPr id="5" name="Rounded Rectangle 4"/>
            <p:cNvSpPr/>
            <p:nvPr/>
          </p:nvSpPr>
          <p:spPr>
            <a:xfrm>
              <a:off x="762000" y="1726978"/>
              <a:ext cx="2590800" cy="1985556"/>
            </a:xfrm>
            <a:prstGeom prst="roundRect">
              <a:avLst>
                <a:gd name="adj" fmla="val 10088"/>
              </a:avLst>
            </a:prstGeom>
            <a:solidFill>
              <a:schemeClr val="bg2">
                <a:lumMod val="20000"/>
                <a:lumOff val="80000"/>
              </a:schemeClr>
            </a:solidFill>
            <a:ln w="38100">
              <a:solidFill>
                <a:srgbClr val="C898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 descr="http://salesaddiction.files.wordpress.com/2011/10/the-jetsons11.jpg?w=150&amp;h=1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874518"/>
              <a:ext cx="2286000" cy="1706882"/>
            </a:xfrm>
            <a:prstGeom prst="rect">
              <a:avLst/>
            </a:prstGeom>
            <a:noFill/>
            <a:ln w="38100" cap="rnd" cmpd="sng">
              <a:solidFill>
                <a:schemeClr val="bg2">
                  <a:lumMod val="20000"/>
                  <a:lumOff val="8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914400" y="1828800"/>
              <a:ext cx="2286000" cy="1752600"/>
            </a:xfrm>
            <a:prstGeom prst="roundRect">
              <a:avLst>
                <a:gd name="adj" fmla="val 5188"/>
              </a:avLst>
            </a:prstGeom>
            <a:noFill/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413664" y="3024051"/>
            <a:ext cx="3093440" cy="2320080"/>
          </a:xfrm>
          <a:prstGeom prst="roundRect">
            <a:avLst>
              <a:gd name="adj" fmla="val 5188"/>
            </a:avLst>
          </a:prstGeom>
          <a:noFill/>
          <a:ln w="76200"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9356" y="4495800"/>
            <a:ext cx="46281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</a:rPr>
              <a:t>But, where is the value</a:t>
            </a:r>
          </a:p>
          <a:p>
            <a:r>
              <a:rPr lang="en-US" sz="3200" dirty="0">
                <a:solidFill>
                  <a:srgbClr val="92D050"/>
                </a:solidFill>
              </a:rPr>
              <a:t>f</a:t>
            </a:r>
            <a:r>
              <a:rPr lang="en-US" sz="3200" dirty="0" smtClean="0">
                <a:solidFill>
                  <a:srgbClr val="92D050"/>
                </a:solidFill>
              </a:rPr>
              <a:t>or the customer?</a:t>
            </a:r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16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rgbClr val="000099"/>
                </a:solidFill>
              </a:rPr>
              <a:t>Video </a:t>
            </a:r>
            <a:r>
              <a:rPr lang="es-CO" sz="4800" b="1" i="1" dirty="0" err="1" smtClean="0">
                <a:solidFill>
                  <a:srgbClr val="000099"/>
                </a:solidFill>
              </a:rPr>
              <a:t>Over</a:t>
            </a:r>
            <a:r>
              <a:rPr lang="es-CO" sz="4800" b="1" i="1" dirty="0" smtClean="0">
                <a:solidFill>
                  <a:srgbClr val="000099"/>
                </a:solidFill>
              </a:rPr>
              <a:t> IP</a:t>
            </a:r>
            <a:endParaRPr lang="en-US" sz="4800" dirty="0" smtClean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1823" y="2121315"/>
            <a:ext cx="273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009900"/>
                </a:solidFill>
              </a:rPr>
              <a:t>Video Surveillance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7777" y="4204285"/>
            <a:ext cx="173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009900"/>
                </a:solidFill>
              </a:rPr>
              <a:t>Video Clips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1239" y="1911770"/>
            <a:ext cx="1738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009900"/>
                </a:solidFill>
              </a:rPr>
              <a:t>Video </a:t>
            </a:r>
            <a:r>
              <a:rPr lang="es-CO" sz="2400" dirty="0" err="1" smtClean="0">
                <a:solidFill>
                  <a:srgbClr val="009900"/>
                </a:solidFill>
              </a:rPr>
              <a:t>Calls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3011750"/>
            <a:ext cx="161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009900"/>
                </a:solidFill>
              </a:rPr>
              <a:t>Video Mail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7688" y="3687762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err="1" smtClean="0">
                <a:solidFill>
                  <a:srgbClr val="009900"/>
                </a:solidFill>
              </a:rPr>
              <a:t>Unified</a:t>
            </a:r>
            <a:r>
              <a:rPr lang="es-CO" sz="2400" dirty="0" smtClean="0">
                <a:solidFill>
                  <a:srgbClr val="009900"/>
                </a:solidFill>
              </a:rPr>
              <a:t> </a:t>
            </a:r>
            <a:r>
              <a:rPr lang="es-CO" sz="2400" dirty="0" err="1" smtClean="0">
                <a:solidFill>
                  <a:srgbClr val="009900"/>
                </a:solidFill>
              </a:rPr>
              <a:t>Communications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34200" y="3518485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009900"/>
                </a:solidFill>
              </a:rPr>
              <a:t>ONVIF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59818" y="2673196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rgbClr val="009900"/>
                </a:solidFill>
              </a:rPr>
              <a:t>SIP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40478" y="5228639"/>
            <a:ext cx="7539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 smtClean="0">
                <a:solidFill>
                  <a:srgbClr val="00B0F0"/>
                </a:solidFill>
              </a:rPr>
              <a:t>A </a:t>
            </a:r>
            <a:r>
              <a:rPr lang="es-CO" sz="2400" b="1" dirty="0" err="1" smtClean="0">
                <a:solidFill>
                  <a:srgbClr val="00B0F0"/>
                </a:solidFill>
              </a:rPr>
              <a:t>complex</a:t>
            </a:r>
            <a:r>
              <a:rPr lang="es-CO" sz="2400" b="1" dirty="0" smtClean="0">
                <a:solidFill>
                  <a:srgbClr val="00B0F0"/>
                </a:solidFill>
              </a:rPr>
              <a:t> mix of </a:t>
            </a:r>
            <a:r>
              <a:rPr lang="es-CO" sz="2400" b="1" dirty="0" err="1" smtClean="0">
                <a:solidFill>
                  <a:srgbClr val="00B0F0"/>
                </a:solidFill>
              </a:rPr>
              <a:t>offers</a:t>
            </a:r>
            <a:r>
              <a:rPr lang="es-CO" sz="2400" b="1" dirty="0" smtClean="0">
                <a:solidFill>
                  <a:srgbClr val="00B0F0"/>
                </a:solidFill>
              </a:rPr>
              <a:t>, </a:t>
            </a:r>
            <a:r>
              <a:rPr lang="es-CO" sz="2400" b="1" dirty="0" err="1" smtClean="0">
                <a:solidFill>
                  <a:srgbClr val="00B0F0"/>
                </a:solidFill>
              </a:rPr>
              <a:t>features</a:t>
            </a:r>
            <a:r>
              <a:rPr lang="es-CO" sz="2400" b="1" dirty="0" smtClean="0">
                <a:solidFill>
                  <a:srgbClr val="00B0F0"/>
                </a:solidFill>
              </a:rPr>
              <a:t> and </a:t>
            </a:r>
            <a:r>
              <a:rPr lang="es-CO" sz="2400" b="1" dirty="0" err="1" smtClean="0">
                <a:solidFill>
                  <a:srgbClr val="00B0F0"/>
                </a:solidFill>
              </a:rPr>
              <a:t>technology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3317"/>
            <a:ext cx="8153400" cy="47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42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66" y="430744"/>
            <a:ext cx="1329960" cy="934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1000"/>
                    </a14:imgEffect>
                    <a14:imgEffect>
                      <a14:saturation sat="90000"/>
                    </a14:imgEffect>
                    <a14:imgEffect>
                      <a14:brightnessContrast brigh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457200"/>
            <a:ext cx="1157839" cy="106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4000"/>
              </a:srgbClr>
            </a:outerShdw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chemeClr val="accent1"/>
                </a:solidFill>
              </a:rPr>
              <a:t>Video </a:t>
            </a:r>
            <a:r>
              <a:rPr lang="es-CO" sz="4800" b="1" i="1" dirty="0" err="1" smtClean="0">
                <a:solidFill>
                  <a:schemeClr val="accent1"/>
                </a:solidFill>
              </a:rPr>
              <a:t>Over</a:t>
            </a:r>
            <a:r>
              <a:rPr lang="es-CO" sz="4800" b="1" i="1" dirty="0" smtClean="0">
                <a:solidFill>
                  <a:schemeClr val="accent1"/>
                </a:solidFill>
              </a:rPr>
              <a:t> IP</a:t>
            </a:r>
            <a:endParaRPr lang="en-US" sz="4800" dirty="0" smtClean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1" y="2590800"/>
            <a:ext cx="868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Background</a:t>
            </a:r>
            <a:endParaRPr lang="en-US" sz="2400" b="1" dirty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s-CO" sz="2400" b="1" dirty="0" smtClean="0">
                <a:solidFill>
                  <a:schemeClr val="tx1">
                    <a:lumMod val="95000"/>
                  </a:schemeClr>
                </a:solidFill>
              </a:rPr>
              <a:t>Video Surveillance </a:t>
            </a:r>
            <a:r>
              <a:rPr lang="es-CO" sz="2400" b="1" dirty="0" err="1" smtClean="0">
                <a:solidFill>
                  <a:schemeClr val="tx1">
                    <a:lumMod val="95000"/>
                  </a:schemeClr>
                </a:solidFill>
              </a:rPr>
              <a:t>end-point</a:t>
            </a:r>
            <a:r>
              <a:rPr lang="es-CO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400" b="1" dirty="0" err="1" smtClean="0">
                <a:solidFill>
                  <a:schemeClr val="tx1">
                    <a:lumMod val="95000"/>
                  </a:schemeClr>
                </a:solidFill>
              </a:rPr>
              <a:t>today</a:t>
            </a:r>
            <a:endParaRPr lang="es-CO" sz="2400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UC and Telephony Related Applications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endParaRPr lang="en-US" sz="2400" b="1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626" y="1671935"/>
            <a:ext cx="6587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u="sng" dirty="0" smtClean="0">
                <a:solidFill>
                  <a:srgbClr val="009900"/>
                </a:solidFill>
              </a:rPr>
              <a:t>Video Surveillance as </a:t>
            </a:r>
            <a:r>
              <a:rPr lang="es-CO" sz="2400" b="1" u="sng" dirty="0" err="1" smtClean="0">
                <a:solidFill>
                  <a:srgbClr val="009900"/>
                </a:solidFill>
              </a:rPr>
              <a:t>part</a:t>
            </a:r>
            <a:r>
              <a:rPr lang="es-CO" sz="2400" b="1" u="sng" dirty="0" smtClean="0">
                <a:solidFill>
                  <a:srgbClr val="009900"/>
                </a:solidFill>
              </a:rPr>
              <a:t> of the UC </a:t>
            </a:r>
            <a:r>
              <a:rPr lang="es-CO" sz="2400" b="1" u="sng" dirty="0" err="1" smtClean="0">
                <a:solidFill>
                  <a:srgbClr val="009900"/>
                </a:solidFill>
              </a:rPr>
              <a:t>Space</a:t>
            </a:r>
            <a:endParaRPr lang="en-US" sz="2400" b="1" u="sng" dirty="0">
              <a:solidFill>
                <a:srgbClr val="0099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24000" y="5862935"/>
            <a:ext cx="5745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</a:rPr>
              <a:t>*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en-US" sz="1200" dirty="0" err="1" smtClean="0">
                <a:solidFill>
                  <a:schemeClr val="tx1">
                    <a:lumMod val="95000"/>
                  </a:schemeClr>
                </a:solidFill>
              </a:rPr>
              <a:t>Infonetics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</a:rPr>
              <a:t> Research </a:t>
            </a:r>
          </a:p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</a:rPr>
              <a:t>**Allied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Business Intelligence, Inc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</a:rPr>
              <a:t>., </a:t>
            </a: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www.abiresearch.com/press/1081</a:t>
            </a:r>
            <a:endParaRPr lang="en-US" sz="1200" dirty="0" smtClean="0"/>
          </a:p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</a:rPr>
              <a:t>***IMS Research, </a:t>
            </a:r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7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166" y="430744"/>
            <a:ext cx="1329960" cy="934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1000"/>
                    </a14:imgEffect>
                    <a14:imgEffect>
                      <a14:saturation sat="90000"/>
                    </a14:imgEffect>
                    <a14:imgEffect>
                      <a14:brightnessContrast brigh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457200"/>
            <a:ext cx="1157839" cy="1066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4000"/>
              </a:srgbClr>
            </a:outerShdw>
          </a:effec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chemeClr val="accent1"/>
                </a:solidFill>
              </a:rPr>
              <a:t>Video </a:t>
            </a:r>
            <a:r>
              <a:rPr lang="es-CO" sz="4800" b="1" i="1" dirty="0" err="1" smtClean="0">
                <a:solidFill>
                  <a:schemeClr val="accent1"/>
                </a:solidFill>
              </a:rPr>
              <a:t>Over</a:t>
            </a:r>
            <a:r>
              <a:rPr lang="es-CO" sz="4800" b="1" i="1" dirty="0" smtClean="0">
                <a:solidFill>
                  <a:schemeClr val="accent1"/>
                </a:solidFill>
              </a:rPr>
              <a:t> IP</a:t>
            </a:r>
            <a:endParaRPr lang="en-US" sz="4800" dirty="0" smtClean="0">
              <a:solidFill>
                <a:schemeClr val="accent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1" y="2590800"/>
            <a:ext cx="8686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By 2012, 80% of survey respondents plan to use video as part of their unified communications architecture*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s-CO" sz="2400" b="1" dirty="0" smtClean="0">
                <a:solidFill>
                  <a:schemeClr val="tx1">
                    <a:lumMod val="95000"/>
                  </a:schemeClr>
                </a:solidFill>
              </a:rPr>
              <a:t>Video Surveillance </a:t>
            </a:r>
            <a:r>
              <a:rPr lang="es-CO" sz="2400" b="1" dirty="0" err="1" smtClean="0">
                <a:solidFill>
                  <a:schemeClr val="tx1">
                    <a:lumMod val="95000"/>
                  </a:schemeClr>
                </a:solidFill>
              </a:rPr>
              <a:t>market</a:t>
            </a:r>
            <a:r>
              <a:rPr lang="es-CO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400" b="1" dirty="0" err="1" smtClean="0">
                <a:solidFill>
                  <a:schemeClr val="tx1">
                    <a:lumMod val="95000"/>
                  </a:schemeClr>
                </a:solidFill>
              </a:rPr>
              <a:t>to</a:t>
            </a:r>
            <a:r>
              <a:rPr lang="es-CO" sz="2400" b="1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400" b="1" dirty="0" err="1" smtClean="0">
                <a:solidFill>
                  <a:schemeClr val="tx1">
                    <a:lumMod val="95000"/>
                  </a:schemeClr>
                </a:solidFill>
              </a:rPr>
              <a:t>reach</a:t>
            </a:r>
            <a:r>
              <a:rPr lang="es-CO" sz="2400" b="1" dirty="0" smtClean="0">
                <a:solidFill>
                  <a:schemeClr val="tx1">
                    <a:lumMod val="95000"/>
                  </a:schemeClr>
                </a:solidFill>
              </a:rPr>
              <a:t> $46billion in 2013**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IP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cameras will claim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42% of worldwide </a:t>
            </a:r>
            <a:r>
              <a:rPr lang="en-US" sz="2400" b="1" dirty="0">
                <a:solidFill>
                  <a:schemeClr val="tx1">
                    <a:lumMod val="95000"/>
                  </a:schemeClr>
                </a:solidFill>
              </a:rPr>
              <a:t>market by 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2013*** 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Video Surveillance Cameras in the cloud allow </a:t>
            </a:r>
            <a:b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extended application for the customer** (</a:t>
            </a:r>
            <a:r>
              <a:rPr lang="en-US" sz="2400" b="1" dirty="0" err="1" smtClean="0">
                <a:solidFill>
                  <a:schemeClr val="tx1">
                    <a:lumMod val="95000"/>
                  </a:schemeClr>
                </a:solidFill>
              </a:rPr>
              <a:t>VSaaS</a:t>
            </a:r>
            <a:r>
              <a:rPr lang="en-US" sz="2400" b="1" dirty="0" smtClean="0">
                <a:solidFill>
                  <a:schemeClr val="tx1">
                    <a:lumMod val="95000"/>
                  </a:schemeClr>
                </a:solidFill>
              </a:rPr>
              <a:t>)</a:t>
            </a:r>
            <a:endParaRPr lang="en-US" sz="24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626" y="1536131"/>
            <a:ext cx="54938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u="sng" dirty="0" err="1" smtClean="0">
                <a:solidFill>
                  <a:srgbClr val="009900"/>
                </a:solidFill>
              </a:rPr>
              <a:t>Bringing</a:t>
            </a:r>
            <a:r>
              <a:rPr lang="es-CO" sz="2400" b="1" u="sng" dirty="0" smtClean="0">
                <a:solidFill>
                  <a:srgbClr val="009900"/>
                </a:solidFill>
              </a:rPr>
              <a:t> a new </a:t>
            </a:r>
            <a:r>
              <a:rPr lang="es-CO" sz="2400" b="1" u="sng" dirty="0" err="1" smtClean="0">
                <a:solidFill>
                  <a:srgbClr val="009900"/>
                </a:solidFill>
              </a:rPr>
              <a:t>component</a:t>
            </a:r>
            <a:r>
              <a:rPr lang="es-CO" sz="2400" b="1" u="sng" dirty="0" smtClean="0">
                <a:solidFill>
                  <a:srgbClr val="009900"/>
                </a:solidFill>
              </a:rPr>
              <a:t> </a:t>
            </a:r>
            <a:r>
              <a:rPr lang="es-CO" sz="2400" b="1" u="sng" dirty="0" err="1" smtClean="0">
                <a:solidFill>
                  <a:srgbClr val="009900"/>
                </a:solidFill>
              </a:rPr>
              <a:t>into</a:t>
            </a:r>
            <a:r>
              <a:rPr lang="es-CO" sz="2400" b="1" u="sng" dirty="0" smtClean="0">
                <a:solidFill>
                  <a:srgbClr val="009900"/>
                </a:solidFill>
              </a:rPr>
              <a:t> </a:t>
            </a:r>
          </a:p>
          <a:p>
            <a:r>
              <a:rPr lang="es-CO" sz="2400" b="1" u="sng" dirty="0" smtClean="0">
                <a:solidFill>
                  <a:srgbClr val="009900"/>
                </a:solidFill>
              </a:rPr>
              <a:t>the </a:t>
            </a:r>
            <a:r>
              <a:rPr lang="es-CO" sz="2400" b="1" u="sng" dirty="0" err="1" smtClean="0">
                <a:solidFill>
                  <a:srgbClr val="009900"/>
                </a:solidFill>
              </a:rPr>
              <a:t>Unified</a:t>
            </a:r>
            <a:r>
              <a:rPr lang="es-CO" sz="2400" b="1" u="sng" dirty="0" smtClean="0">
                <a:solidFill>
                  <a:srgbClr val="009900"/>
                </a:solidFill>
              </a:rPr>
              <a:t> </a:t>
            </a:r>
            <a:r>
              <a:rPr lang="es-CO" sz="2400" b="1" u="sng" dirty="0" err="1" smtClean="0">
                <a:solidFill>
                  <a:srgbClr val="009900"/>
                </a:solidFill>
              </a:rPr>
              <a:t>Communications</a:t>
            </a:r>
            <a:r>
              <a:rPr lang="es-CO" sz="2400" b="1" u="sng" dirty="0" smtClean="0">
                <a:solidFill>
                  <a:srgbClr val="009900"/>
                </a:solidFill>
              </a:rPr>
              <a:t> </a:t>
            </a:r>
            <a:r>
              <a:rPr lang="es-CO" sz="2400" b="1" u="sng" dirty="0" err="1" smtClean="0">
                <a:solidFill>
                  <a:srgbClr val="009900"/>
                </a:solidFill>
              </a:rPr>
              <a:t>Space</a:t>
            </a:r>
            <a:r>
              <a:rPr lang="es-CO" sz="2400" b="1" u="sng" dirty="0" smtClean="0">
                <a:solidFill>
                  <a:srgbClr val="009900"/>
                </a:solidFill>
              </a:rPr>
              <a:t>:</a:t>
            </a:r>
            <a:endParaRPr lang="en-US" sz="2400" b="1" u="sng" dirty="0">
              <a:solidFill>
                <a:srgbClr val="0099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24000" y="5862935"/>
            <a:ext cx="5745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</a:rPr>
              <a:t>*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 </a:t>
            </a:r>
            <a:r>
              <a:rPr lang="en-US" sz="1200" dirty="0" err="1" smtClean="0">
                <a:solidFill>
                  <a:schemeClr val="tx1">
                    <a:lumMod val="95000"/>
                  </a:schemeClr>
                </a:solidFill>
              </a:rPr>
              <a:t>Infonetics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</a:rPr>
              <a:t> Research </a:t>
            </a:r>
          </a:p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</a:rPr>
              <a:t>**Allied </a:t>
            </a:r>
            <a:r>
              <a:rPr lang="en-US" sz="1200" dirty="0">
                <a:solidFill>
                  <a:schemeClr val="tx1">
                    <a:lumMod val="95000"/>
                  </a:schemeClr>
                </a:solidFill>
              </a:rPr>
              <a:t>Business Intelligence, Inc</a:t>
            </a:r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</a:rPr>
              <a:t>., </a:t>
            </a: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www.abiresearch.com/press/1081</a:t>
            </a:r>
            <a:endParaRPr lang="en-US" sz="1200" dirty="0" smtClean="0"/>
          </a:p>
          <a:p>
            <a:r>
              <a:rPr lang="en-US" sz="1200" dirty="0" smtClean="0">
                <a:solidFill>
                  <a:schemeClr val="tx1">
                    <a:lumMod val="95000"/>
                  </a:schemeClr>
                </a:solidFill>
              </a:rPr>
              <a:t>***IMS Research, </a:t>
            </a:r>
            <a:endParaRPr lang="en-US" sz="1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4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78587"/>
            <a:ext cx="4092984" cy="28769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4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039729" y="4267200"/>
            <a:ext cx="1437271" cy="733455"/>
            <a:chOff x="5540765" y="4267200"/>
            <a:chExt cx="936235" cy="733455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5540765" y="5000655"/>
              <a:ext cx="936235" cy="0"/>
            </a:xfrm>
            <a:prstGeom prst="line">
              <a:avLst/>
            </a:prstGeom>
            <a:ln w="25400">
              <a:solidFill>
                <a:srgbClr val="C89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540765" y="4267200"/>
              <a:ext cx="916521" cy="14272"/>
            </a:xfrm>
            <a:prstGeom prst="line">
              <a:avLst/>
            </a:prstGeom>
            <a:ln w="25400">
              <a:solidFill>
                <a:srgbClr val="C898A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1000"/>
                    </a14:imgEffect>
                    <a14:imgEffect>
                      <a14:saturation sat="90000"/>
                    </a14:imgEffect>
                    <a14:imgEffect>
                      <a14:brightnessContrast bright="-3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20" y="2508096"/>
            <a:ext cx="3563280" cy="3283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4000"/>
              </a:srgbClr>
            </a:outerShdw>
          </a:effectLst>
        </p:spPr>
      </p:pic>
      <p:grpSp>
        <p:nvGrpSpPr>
          <p:cNvPr id="80910" name="Group 80909"/>
          <p:cNvGrpSpPr/>
          <p:nvPr/>
        </p:nvGrpSpPr>
        <p:grpSpPr>
          <a:xfrm>
            <a:off x="4191000" y="1907232"/>
            <a:ext cx="457200" cy="3657600"/>
            <a:chOff x="4114800" y="1905000"/>
            <a:chExt cx="457200" cy="3657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267200" y="1981200"/>
              <a:ext cx="0" cy="3581400"/>
            </a:xfrm>
            <a:prstGeom prst="line">
              <a:avLst/>
            </a:prstGeom>
            <a:ln w="57150">
              <a:solidFill>
                <a:srgbClr val="C898A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572000" y="1983432"/>
              <a:ext cx="0" cy="3426768"/>
            </a:xfrm>
            <a:prstGeom prst="line">
              <a:avLst/>
            </a:prstGeom>
            <a:ln w="57150">
              <a:solidFill>
                <a:srgbClr val="C898A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4114800" y="1905000"/>
              <a:ext cx="0" cy="3505200"/>
            </a:xfrm>
            <a:prstGeom prst="line">
              <a:avLst/>
            </a:prstGeom>
            <a:ln w="57150">
              <a:solidFill>
                <a:srgbClr val="C898A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419600" y="1905000"/>
              <a:ext cx="0" cy="3505200"/>
            </a:xfrm>
            <a:prstGeom prst="line">
              <a:avLst/>
            </a:prstGeom>
            <a:ln w="57150">
              <a:solidFill>
                <a:srgbClr val="C898A2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Straight Connector 56"/>
          <p:cNvCxnSpPr/>
          <p:nvPr/>
        </p:nvCxnSpPr>
        <p:spPr>
          <a:xfrm>
            <a:off x="6406065" y="2133600"/>
            <a:ext cx="58294" cy="2862590"/>
          </a:xfrm>
          <a:prstGeom prst="line">
            <a:avLst/>
          </a:prstGeom>
          <a:ln w="25400">
            <a:solidFill>
              <a:srgbClr val="C898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057400" y="5410200"/>
            <a:ext cx="1066800" cy="0"/>
          </a:xfrm>
          <a:prstGeom prst="line">
            <a:avLst/>
          </a:prstGeom>
          <a:ln w="25400">
            <a:solidFill>
              <a:srgbClr val="C898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98" name="Straight Connector 80897"/>
          <p:cNvCxnSpPr/>
          <p:nvPr/>
        </p:nvCxnSpPr>
        <p:spPr>
          <a:xfrm flipH="1">
            <a:off x="2057400" y="2138065"/>
            <a:ext cx="1" cy="3272135"/>
          </a:xfrm>
          <a:prstGeom prst="line">
            <a:avLst/>
          </a:prstGeom>
          <a:ln w="25400">
            <a:solidFill>
              <a:srgbClr val="C898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057400" y="2595013"/>
            <a:ext cx="1066800" cy="0"/>
          </a:xfrm>
          <a:prstGeom prst="line">
            <a:avLst/>
          </a:prstGeom>
          <a:ln w="25400">
            <a:solidFill>
              <a:srgbClr val="C898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chemeClr val="accent1"/>
                </a:solidFill>
              </a:rPr>
              <a:t>Video </a:t>
            </a:r>
            <a:r>
              <a:rPr lang="es-CO" sz="4800" b="1" i="1" dirty="0" err="1" smtClean="0">
                <a:solidFill>
                  <a:schemeClr val="accent1"/>
                </a:solidFill>
              </a:rPr>
              <a:t>Over</a:t>
            </a:r>
            <a:r>
              <a:rPr lang="es-CO" sz="4800" b="1" i="1" dirty="0" smtClean="0">
                <a:solidFill>
                  <a:schemeClr val="accent1"/>
                </a:solidFill>
              </a:rPr>
              <a:t> IP</a:t>
            </a:r>
            <a:endParaRPr lang="en-US" sz="4800" dirty="0" smtClean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948" y="1748135"/>
            <a:ext cx="2452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u="sng" dirty="0" smtClean="0">
                <a:solidFill>
                  <a:srgbClr val="009900"/>
                </a:solidFill>
              </a:rPr>
              <a:t>Video </a:t>
            </a:r>
            <a:r>
              <a:rPr lang="es-CO" sz="2400" u="sng" dirty="0" err="1" smtClean="0">
                <a:solidFill>
                  <a:srgbClr val="009900"/>
                </a:solidFill>
              </a:rPr>
              <a:t>Telephony</a:t>
            </a:r>
            <a:endParaRPr lang="en-US" sz="2400" u="sng" dirty="0">
              <a:solidFill>
                <a:srgbClr val="0099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69367" y="2952690"/>
            <a:ext cx="968535" cy="400110"/>
          </a:xfrm>
          <a:prstGeom prst="rect">
            <a:avLst/>
          </a:prstGeom>
          <a:solidFill>
            <a:schemeClr val="tx1">
              <a:lumMod val="75000"/>
            </a:schemeClr>
          </a:solidFill>
          <a:ln w="25400">
            <a:solidFill>
              <a:srgbClr val="C898A2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99"/>
                </a:solidFill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ONVIF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94519" y="2394958"/>
            <a:ext cx="939681" cy="400110"/>
          </a:xfrm>
          <a:prstGeom prst="rect">
            <a:avLst/>
          </a:prstGeom>
          <a:solidFill>
            <a:schemeClr val="tx1">
              <a:lumMod val="75000"/>
            </a:schemeClr>
          </a:solidFill>
          <a:ln w="25400">
            <a:solidFill>
              <a:srgbClr val="C898A2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99"/>
                </a:solidFill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MPEG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505200" y="4140549"/>
            <a:ext cx="1790875" cy="1009710"/>
            <a:chOff x="5730254" y="4095690"/>
            <a:chExt cx="1790875" cy="1009710"/>
          </a:xfrm>
        </p:grpSpPr>
        <p:sp>
          <p:nvSpPr>
            <p:cNvPr id="29" name="TextBox 28"/>
            <p:cNvSpPr txBox="1"/>
            <p:nvPr/>
          </p:nvSpPr>
          <p:spPr>
            <a:xfrm>
              <a:off x="5730254" y="4095690"/>
              <a:ext cx="1790875" cy="40011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5400">
              <a:solidFill>
                <a:srgbClr val="C898A2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rgbClr val="000099"/>
                  </a:solidFill>
                </a:defRPr>
              </a:lvl1pPr>
            </a:lstStyle>
            <a:p>
              <a:r>
                <a:rPr lang="es-CO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s-CO" dirty="0" err="1" smtClean="0">
                  <a:latin typeface="Arial" pitchFamily="34" charset="0"/>
                  <a:cs typeface="Arial" pitchFamily="34" charset="0"/>
                </a:rPr>
                <a:t>Multistream</a:t>
              </a:r>
              <a:r>
                <a:rPr lang="es-CO" dirty="0" smtClean="0">
                  <a:latin typeface="Arial" pitchFamily="34" charset="0"/>
                  <a:cs typeface="Arial" pitchFamily="34" charset="0"/>
                </a:rPr>
                <a:t> 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867400" y="4705290"/>
              <a:ext cx="1507144" cy="40011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5400">
              <a:solidFill>
                <a:srgbClr val="C898A2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rgbClr val="000099"/>
                  </a:solidFill>
                </a:defRPr>
              </a:lvl1pPr>
            </a:lstStyle>
            <a:p>
              <a:r>
                <a:rPr lang="es-CO" dirty="0" smtClean="0">
                  <a:latin typeface="Arial" pitchFamily="34" charset="0"/>
                  <a:cs typeface="Arial" pitchFamily="34" charset="0"/>
                </a:rPr>
                <a:t>  </a:t>
              </a:r>
              <a:r>
                <a:rPr lang="es-CO" dirty="0" err="1" smtClean="0">
                  <a:latin typeface="Arial" pitchFamily="34" charset="0"/>
                  <a:cs typeface="Arial" pitchFamily="34" charset="0"/>
                </a:rPr>
                <a:t>Multiuser</a:t>
              </a:r>
              <a:r>
                <a:rPr lang="es-CO" dirty="0" smtClean="0">
                  <a:latin typeface="Arial" pitchFamily="34" charset="0"/>
                  <a:cs typeface="Arial" pitchFamily="34" charset="0"/>
                </a:rPr>
                <a:t>  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039729" y="1748135"/>
            <a:ext cx="273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u="sng" dirty="0" smtClean="0">
                <a:solidFill>
                  <a:srgbClr val="009900"/>
                </a:solidFill>
              </a:rPr>
              <a:t>Video Surveillance</a:t>
            </a:r>
            <a:endParaRPr lang="en-US" sz="2400" u="sng" dirty="0">
              <a:solidFill>
                <a:srgbClr val="0099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0481" y="2971800"/>
            <a:ext cx="1605119" cy="400110"/>
          </a:xfrm>
          <a:prstGeom prst="rect">
            <a:avLst/>
          </a:prstGeom>
          <a:solidFill>
            <a:schemeClr val="tx1">
              <a:lumMod val="75000"/>
            </a:schemeClr>
          </a:solidFill>
          <a:ln w="25400">
            <a:solidFill>
              <a:srgbClr val="C898A2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99"/>
                </a:solidFill>
              </a:defRPr>
            </a:lvl1pPr>
          </a:lstStyle>
          <a:p>
            <a:r>
              <a:rPr lang="es-CO" dirty="0">
                <a:latin typeface="Arial" pitchFamily="34" charset="0"/>
                <a:cs typeface="Arial" pitchFamily="34" charset="0"/>
              </a:rPr>
              <a:t>SIP </a:t>
            </a:r>
            <a:r>
              <a:rPr lang="es-CO" dirty="0" err="1">
                <a:latin typeface="Arial" pitchFamily="34" charset="0"/>
                <a:cs typeface="Arial" pitchFamily="34" charset="0"/>
              </a:rPr>
              <a:t>Protocol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4" name="Straight Connector 53"/>
          <p:cNvCxnSpPr>
            <a:endCxn id="34" idx="3"/>
          </p:cNvCxnSpPr>
          <p:nvPr/>
        </p:nvCxnSpPr>
        <p:spPr>
          <a:xfrm flipV="1">
            <a:off x="2080136" y="3728724"/>
            <a:ext cx="1012540" cy="5076"/>
          </a:xfrm>
          <a:prstGeom prst="line">
            <a:avLst/>
          </a:prstGeom>
          <a:ln w="25400">
            <a:solidFill>
              <a:srgbClr val="C898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913" name="Group 80912"/>
          <p:cNvGrpSpPr/>
          <p:nvPr/>
        </p:nvGrpSpPr>
        <p:grpSpPr>
          <a:xfrm>
            <a:off x="1029098" y="2378587"/>
            <a:ext cx="4571204" cy="3277090"/>
            <a:chOff x="1029098" y="2378587"/>
            <a:chExt cx="4571204" cy="3277090"/>
          </a:xfrm>
        </p:grpSpPr>
        <p:sp>
          <p:nvSpPr>
            <p:cNvPr id="31" name="TextBox 30"/>
            <p:cNvSpPr txBox="1"/>
            <p:nvPr/>
          </p:nvSpPr>
          <p:spPr>
            <a:xfrm>
              <a:off x="3048000" y="5255567"/>
              <a:ext cx="2552302" cy="40011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5400">
              <a:solidFill>
                <a:srgbClr val="C898A2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rgbClr val="000099"/>
                  </a:solidFill>
                </a:defRPr>
              </a:lvl1pPr>
            </a:lstStyle>
            <a:p>
              <a:r>
                <a:rPr lang="es-CO" dirty="0" err="1">
                  <a:latin typeface="Arial" pitchFamily="34" charset="0"/>
                  <a:cs typeface="Arial" pitchFamily="34" charset="0"/>
                </a:rPr>
                <a:t>Remote</a:t>
              </a:r>
              <a:r>
                <a:rPr lang="es-CO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s-CO" dirty="0" err="1">
                  <a:latin typeface="Arial" pitchFamily="34" charset="0"/>
                  <a:cs typeface="Arial" pitchFamily="34" charset="0"/>
                </a:rPr>
                <a:t>Provisioning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124200" y="2378587"/>
              <a:ext cx="2170979" cy="40011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5400">
              <a:solidFill>
                <a:srgbClr val="C898A2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rgbClr val="000099"/>
                  </a:solidFill>
                </a:defRPr>
              </a:lvl1pPr>
            </a:lstStyle>
            <a:p>
              <a:r>
                <a:rPr lang="es-CO" dirty="0">
                  <a:latin typeface="Arial" pitchFamily="34" charset="0"/>
                  <a:cs typeface="Arial" pitchFamily="34" charset="0"/>
                </a:rPr>
                <a:t>H.264, G.711, </a:t>
              </a:r>
              <a:r>
                <a:rPr lang="es-CO" dirty="0" err="1">
                  <a:latin typeface="Arial" pitchFamily="34" charset="0"/>
                  <a:cs typeface="Arial" pitchFamily="34" charset="0"/>
                </a:rPr>
                <a:t>etc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29098" y="3528669"/>
              <a:ext cx="2063578" cy="400110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 w="25400">
              <a:solidFill>
                <a:srgbClr val="C898A2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>
                  <a:solidFill>
                    <a:srgbClr val="000099"/>
                  </a:solidFill>
                </a:defRPr>
              </a:lvl1pPr>
            </a:lstStyle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SIPS/TLS/SRTP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540765" y="3505200"/>
            <a:ext cx="1921167" cy="400110"/>
          </a:xfrm>
          <a:prstGeom prst="rect">
            <a:avLst/>
          </a:prstGeom>
          <a:solidFill>
            <a:schemeClr val="tx1">
              <a:lumMod val="75000"/>
            </a:schemeClr>
          </a:solidFill>
          <a:ln w="25400">
            <a:solidFill>
              <a:srgbClr val="C898A2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000099"/>
                </a:solidFill>
              </a:defRPr>
            </a:lvl1pPr>
          </a:lstStyle>
          <a:p>
            <a:r>
              <a:rPr lang="es-CO" dirty="0" smtClean="0">
                <a:latin typeface="Arial" pitchFamily="34" charset="0"/>
                <a:cs typeface="Arial" pitchFamily="34" charset="0"/>
              </a:rPr>
              <a:t>Video </a:t>
            </a:r>
            <a:r>
              <a:rPr lang="es-CO" dirty="0" err="1" smtClean="0">
                <a:latin typeface="Arial" pitchFamily="34" charset="0"/>
                <a:cs typeface="Arial" pitchFamily="34" charset="0"/>
              </a:rPr>
              <a:t>Analytics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" y="1295400"/>
            <a:ext cx="8459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Two different Industries sharing technological advances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chemeClr val="accent1"/>
                </a:solidFill>
              </a:rPr>
              <a:t>Video </a:t>
            </a:r>
            <a:r>
              <a:rPr lang="es-CO" sz="4800" b="1" i="1" dirty="0" err="1" smtClean="0">
                <a:solidFill>
                  <a:schemeClr val="accent1"/>
                </a:solidFill>
              </a:rPr>
              <a:t>Over</a:t>
            </a:r>
            <a:r>
              <a:rPr lang="es-CO" sz="4800" b="1" i="1" dirty="0" smtClean="0">
                <a:solidFill>
                  <a:schemeClr val="accent1"/>
                </a:solidFill>
              </a:rPr>
              <a:t> IP</a:t>
            </a:r>
            <a:endParaRPr lang="en-US" sz="4800" dirty="0" smtClean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1597967"/>
            <a:ext cx="6942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Video Surveillance Terminal  - IP Camera/DVS</a:t>
            </a:r>
          </a:p>
          <a:p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Moving</a:t>
            </a:r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into</a:t>
            </a:r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 the UC </a:t>
            </a:r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Space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2992048"/>
            <a:ext cx="3394960" cy="1351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CO" sz="2400" b="1" dirty="0" smtClean="0">
                <a:solidFill>
                  <a:srgbClr val="000099"/>
                </a:solidFill>
              </a:rPr>
              <a:t>CCTV Camera</a:t>
            </a:r>
            <a:endParaRPr lang="en-US" sz="2400" b="1" dirty="0">
              <a:solidFill>
                <a:srgbClr val="000099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81200" y="2819400"/>
            <a:ext cx="4953000" cy="1828800"/>
            <a:chOff x="1981200" y="2819400"/>
            <a:chExt cx="4953000" cy="1828800"/>
          </a:xfrm>
        </p:grpSpPr>
        <p:sp>
          <p:nvSpPr>
            <p:cNvPr id="9" name="Rounded Rectangle 8"/>
            <p:cNvSpPr/>
            <p:nvPr/>
          </p:nvSpPr>
          <p:spPr>
            <a:xfrm>
              <a:off x="2209800" y="2819400"/>
              <a:ext cx="4191000" cy="1676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514600" y="2819400"/>
              <a:ext cx="0" cy="167640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038600" y="4495800"/>
              <a:ext cx="914400" cy="15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00800" y="3276600"/>
              <a:ext cx="85928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77000" y="3352800"/>
              <a:ext cx="385864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58000" y="3367692"/>
              <a:ext cx="76200" cy="5772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29400" y="3273704"/>
              <a:ext cx="45719" cy="733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589416" y="3352800"/>
              <a:ext cx="0" cy="60960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58000" y="34290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58000" y="35052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858000" y="35814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858000" y="36576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858000" y="37338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58000" y="38100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858000" y="38862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981200" y="3654074"/>
              <a:ext cx="228600" cy="2321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67414" y="3583032"/>
              <a:ext cx="45719" cy="733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172200" y="2819400"/>
              <a:ext cx="0" cy="167640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0" y="4038600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>
                <a:solidFill>
                  <a:srgbClr val="92D050"/>
                </a:solidFill>
              </a:rPr>
              <a:t>Analog</a:t>
            </a:r>
            <a:r>
              <a:rPr lang="es-CO" dirty="0" smtClean="0">
                <a:solidFill>
                  <a:srgbClr val="92D050"/>
                </a:solidFill>
              </a:rPr>
              <a:t> Video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7176" y="5041584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420/520/580 TVL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1770" y="4046982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B&amp;W / Color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54371" y="466285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Zoom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70772" y="510813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PTZ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36075" y="529726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Day/</a:t>
            </a:r>
            <a:r>
              <a:rPr lang="es-CO" dirty="0" err="1" smtClean="0">
                <a:solidFill>
                  <a:srgbClr val="92D050"/>
                </a:solidFill>
              </a:rPr>
              <a:t>Night</a:t>
            </a:r>
            <a:r>
              <a:rPr lang="es-CO" dirty="0" smtClean="0">
                <a:solidFill>
                  <a:srgbClr val="92D050"/>
                </a:solidFill>
              </a:rPr>
              <a:t> </a:t>
            </a:r>
            <a:r>
              <a:rPr lang="es-CO" dirty="0" err="1" smtClean="0">
                <a:solidFill>
                  <a:srgbClr val="92D050"/>
                </a:solidFill>
              </a:rPr>
              <a:t>Vision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8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chemeClr val="accent1"/>
                </a:solidFill>
              </a:rPr>
              <a:t>Video </a:t>
            </a:r>
            <a:r>
              <a:rPr lang="es-CO" sz="4800" b="1" i="1" dirty="0" err="1" smtClean="0">
                <a:solidFill>
                  <a:schemeClr val="accent1"/>
                </a:solidFill>
              </a:rPr>
              <a:t>Over</a:t>
            </a:r>
            <a:r>
              <a:rPr lang="es-CO" sz="4800" b="1" i="1" dirty="0" smtClean="0">
                <a:solidFill>
                  <a:schemeClr val="accent1"/>
                </a:solidFill>
              </a:rPr>
              <a:t> IP</a:t>
            </a:r>
            <a:endParaRPr lang="en-US" sz="4800" dirty="0" smtClean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1597967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Video Surveillance Terminal in the UC </a:t>
            </a:r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Space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7000" y="2992048"/>
            <a:ext cx="1638300" cy="1351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CO" b="1" dirty="0" smtClean="0">
                <a:solidFill>
                  <a:srgbClr val="FFC000"/>
                </a:solidFill>
              </a:rPr>
              <a:t>IP/HTML</a:t>
            </a:r>
            <a:endParaRPr lang="en-US" b="1" dirty="0">
              <a:solidFill>
                <a:srgbClr val="FFC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981200" y="2819400"/>
            <a:ext cx="4953000" cy="1828800"/>
            <a:chOff x="1981200" y="2819400"/>
            <a:chExt cx="4953000" cy="1828800"/>
          </a:xfrm>
        </p:grpSpPr>
        <p:sp>
          <p:nvSpPr>
            <p:cNvPr id="9" name="Rounded Rectangle 8"/>
            <p:cNvSpPr/>
            <p:nvPr/>
          </p:nvSpPr>
          <p:spPr>
            <a:xfrm>
              <a:off x="2209800" y="2819400"/>
              <a:ext cx="4191000" cy="1676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514600" y="2819400"/>
              <a:ext cx="0" cy="167640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038600" y="4495800"/>
              <a:ext cx="914400" cy="15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00800" y="3276600"/>
              <a:ext cx="85928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77000" y="3352800"/>
              <a:ext cx="385864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58000" y="3367692"/>
              <a:ext cx="76200" cy="5772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629400" y="3273704"/>
              <a:ext cx="45719" cy="733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589416" y="3352800"/>
              <a:ext cx="0" cy="60960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58000" y="34290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6858000" y="35052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858000" y="35814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858000" y="36576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858000" y="37338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58000" y="38100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858000" y="38862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1981200" y="3654074"/>
              <a:ext cx="228600" cy="2321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067414" y="3583032"/>
              <a:ext cx="45719" cy="733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172200" y="2819400"/>
              <a:ext cx="0" cy="167640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4495800" y="2992048"/>
            <a:ext cx="1545080" cy="1351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b="1">
                <a:solidFill>
                  <a:srgbClr val="000099"/>
                </a:solidFill>
              </a:defRPr>
            </a:lvl1pPr>
          </a:lstStyle>
          <a:p>
            <a:r>
              <a:rPr lang="es-CO" dirty="0" smtClean="0"/>
              <a:t>Surveillance Camera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94478" y="2867799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>
                <a:solidFill>
                  <a:srgbClr val="92D050"/>
                </a:solidFill>
              </a:rPr>
              <a:t>Analog</a:t>
            </a:r>
            <a:r>
              <a:rPr lang="es-CO" dirty="0" smtClean="0">
                <a:solidFill>
                  <a:srgbClr val="92D050"/>
                </a:solidFill>
              </a:rPr>
              <a:t> Video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4478" y="3623001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420/520/580 TVL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94478" y="3119533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B&amp;W / Color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4478" y="337126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Zoom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94478" y="387473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PTZ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94478" y="41264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Day/</a:t>
            </a:r>
            <a:r>
              <a:rPr lang="es-CO" dirty="0" err="1" smtClean="0">
                <a:solidFill>
                  <a:srgbClr val="92D050"/>
                </a:solidFill>
              </a:rPr>
              <a:t>Night</a:t>
            </a:r>
            <a:r>
              <a:rPr lang="es-CO" dirty="0" smtClean="0">
                <a:solidFill>
                  <a:srgbClr val="92D050"/>
                </a:solidFill>
              </a:rPr>
              <a:t> </a:t>
            </a:r>
            <a:r>
              <a:rPr lang="es-CO" dirty="0" err="1" smtClean="0">
                <a:solidFill>
                  <a:srgbClr val="92D050"/>
                </a:solidFill>
              </a:rPr>
              <a:t>Vision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69896" y="229366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>
                <a:solidFill>
                  <a:srgbClr val="FFC000"/>
                </a:solidFill>
              </a:rPr>
              <a:t>PoE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514600" y="495257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H.264/MPEG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878650" y="495257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>
                <a:solidFill>
                  <a:srgbClr val="FFC000"/>
                </a:solidFill>
              </a:rPr>
              <a:t>Multiuser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38763" y="281940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Digital Zoom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8641" y="3676455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HD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128081" y="4416314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Audio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1205" y="5347773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Video </a:t>
            </a:r>
            <a:r>
              <a:rPr lang="es-CO" dirty="0" err="1" smtClean="0">
                <a:solidFill>
                  <a:srgbClr val="FFC000"/>
                </a:solidFill>
              </a:rPr>
              <a:t>Analitics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O" sz="4800" b="1" i="1" dirty="0" smtClean="0">
                <a:solidFill>
                  <a:schemeClr val="accent1"/>
                </a:solidFill>
              </a:rPr>
              <a:t>Video </a:t>
            </a:r>
            <a:r>
              <a:rPr lang="es-CO" sz="4800" b="1" i="1" dirty="0" err="1" smtClean="0">
                <a:solidFill>
                  <a:schemeClr val="accent1"/>
                </a:solidFill>
              </a:rPr>
              <a:t>Over</a:t>
            </a:r>
            <a:r>
              <a:rPr lang="es-CO" sz="4800" b="1" i="1" dirty="0" smtClean="0">
                <a:solidFill>
                  <a:schemeClr val="accent1"/>
                </a:solidFill>
              </a:rPr>
              <a:t> IP</a:t>
            </a:r>
            <a:endParaRPr lang="en-US" sz="4800" dirty="0" smtClean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6800" y="1595735"/>
            <a:ext cx="676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 smtClean="0">
                <a:solidFill>
                  <a:schemeClr val="tx1">
                    <a:lumMod val="95000"/>
                  </a:schemeClr>
                </a:solidFill>
              </a:rPr>
              <a:t>Video Surveillance Terminal in the UC </a:t>
            </a:r>
            <a:r>
              <a:rPr lang="es-CO" sz="2400" dirty="0" err="1" smtClean="0">
                <a:solidFill>
                  <a:schemeClr val="tx1">
                    <a:lumMod val="95000"/>
                  </a:schemeClr>
                </a:solidFill>
              </a:rPr>
              <a:t>Space</a:t>
            </a:r>
            <a:endParaRPr lang="en-US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5800" y="2992048"/>
            <a:ext cx="1545080" cy="1351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b="1">
                <a:solidFill>
                  <a:srgbClr val="000099"/>
                </a:solidFill>
              </a:defRPr>
            </a:lvl1pPr>
          </a:lstStyle>
          <a:p>
            <a:r>
              <a:rPr lang="es-CO" dirty="0" smtClean="0"/>
              <a:t>Surveillance Camera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667000" y="3022535"/>
            <a:ext cx="1638300" cy="635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b="1">
                <a:solidFill>
                  <a:srgbClr val="000099"/>
                </a:solidFill>
              </a:defRPr>
            </a:lvl1pPr>
          </a:lstStyle>
          <a:p>
            <a:r>
              <a:rPr lang="es-CO" dirty="0">
                <a:solidFill>
                  <a:srgbClr val="FFC000"/>
                </a:solidFill>
              </a:rPr>
              <a:t>HTML/ONVIF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3733800"/>
            <a:ext cx="16383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es-CO" b="1" dirty="0">
                <a:solidFill>
                  <a:srgbClr val="009900"/>
                </a:solidFill>
              </a:rPr>
              <a:t>SIP</a:t>
            </a:r>
            <a:endParaRPr lang="en-US" b="1" dirty="0">
              <a:solidFill>
                <a:srgbClr val="0099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81200" y="2819400"/>
            <a:ext cx="4953000" cy="1828800"/>
            <a:chOff x="1981200" y="2819400"/>
            <a:chExt cx="4953000" cy="1828800"/>
          </a:xfrm>
        </p:grpSpPr>
        <p:sp>
          <p:nvSpPr>
            <p:cNvPr id="10" name="Rounded Rectangle 9"/>
            <p:cNvSpPr/>
            <p:nvPr/>
          </p:nvSpPr>
          <p:spPr>
            <a:xfrm>
              <a:off x="2209800" y="2819400"/>
              <a:ext cx="4191000" cy="1676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514600" y="2819400"/>
              <a:ext cx="0" cy="167640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4038600" y="4495800"/>
              <a:ext cx="914400" cy="15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400800" y="3276600"/>
              <a:ext cx="85928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77000" y="3352800"/>
              <a:ext cx="385864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58000" y="3367692"/>
              <a:ext cx="76200" cy="57729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29400" y="3273704"/>
              <a:ext cx="45719" cy="733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589416" y="3352800"/>
              <a:ext cx="0" cy="60960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58000" y="34290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58000" y="35052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858000" y="35814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858000" y="36576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58000" y="37338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858000" y="38100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58000" y="3886200"/>
              <a:ext cx="76200" cy="0"/>
            </a:xfrm>
            <a:prstGeom prst="lin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1981200" y="3654074"/>
              <a:ext cx="228600" cy="23212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67414" y="3583032"/>
              <a:ext cx="45719" cy="7330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6172200" y="2819400"/>
              <a:ext cx="0" cy="1676400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366026" y="253393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>
                <a:solidFill>
                  <a:srgbClr val="FFC000"/>
                </a:solidFill>
              </a:rPr>
              <a:t>PoE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6026" y="35168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H.264/MPEG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66026" y="37454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>
                <a:solidFill>
                  <a:srgbClr val="FFC000"/>
                </a:solidFill>
              </a:rPr>
              <a:t>Multiuser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6026" y="281544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Digital Zoom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6026" y="3059668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HD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6026" y="3288268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Audio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6026" y="2297668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Video </a:t>
            </a:r>
            <a:r>
              <a:rPr lang="es-CO" dirty="0" err="1" smtClean="0">
                <a:solidFill>
                  <a:srgbClr val="FFC000"/>
                </a:solidFill>
              </a:rPr>
              <a:t>Analitics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94478" y="2867799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>
                <a:solidFill>
                  <a:srgbClr val="92D050"/>
                </a:solidFill>
              </a:rPr>
              <a:t>Analog</a:t>
            </a:r>
            <a:r>
              <a:rPr lang="es-CO" dirty="0" smtClean="0">
                <a:solidFill>
                  <a:srgbClr val="92D050"/>
                </a:solidFill>
              </a:rPr>
              <a:t> Video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94478" y="3623001"/>
            <a:ext cx="19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420/520/580 TVL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094478" y="3119533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B&amp;W / Color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94478" y="3371267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Zoom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4478" y="387473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PTZ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094478" y="41264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Day/</a:t>
            </a:r>
            <a:r>
              <a:rPr lang="es-CO" dirty="0" err="1" smtClean="0">
                <a:solidFill>
                  <a:srgbClr val="92D050"/>
                </a:solidFill>
              </a:rPr>
              <a:t>Night</a:t>
            </a:r>
            <a:r>
              <a:rPr lang="es-CO" dirty="0" smtClean="0">
                <a:solidFill>
                  <a:srgbClr val="92D050"/>
                </a:solidFill>
              </a:rPr>
              <a:t> </a:t>
            </a:r>
            <a:r>
              <a:rPr lang="es-CO" dirty="0" err="1" smtClean="0">
                <a:solidFill>
                  <a:srgbClr val="92D050"/>
                </a:solidFill>
              </a:rPr>
              <a:t>Vision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9846" y="4502624"/>
            <a:ext cx="1611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2 </a:t>
            </a:r>
            <a:r>
              <a:rPr lang="es-CO" dirty="0" err="1" smtClean="0">
                <a:solidFill>
                  <a:srgbClr val="92D050"/>
                </a:solidFill>
              </a:rPr>
              <a:t>Way</a:t>
            </a:r>
            <a:r>
              <a:rPr lang="es-CO" dirty="0" smtClean="0">
                <a:solidFill>
                  <a:srgbClr val="92D050"/>
                </a:solidFill>
              </a:rPr>
              <a:t> Audio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0" y="5086402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Storage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61292" y="5465928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Email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90051" y="4797019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err="1" smtClean="0">
                <a:solidFill>
                  <a:srgbClr val="92D050"/>
                </a:solidFill>
              </a:rPr>
              <a:t>Multistream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2473" y="5101735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DTMF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61061" y="5437790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I/O </a:t>
            </a:r>
            <a:r>
              <a:rPr lang="es-CO" dirty="0" err="1" smtClean="0">
                <a:solidFill>
                  <a:srgbClr val="92D050"/>
                </a:solidFill>
              </a:rPr>
              <a:t>Contacts</a:t>
            </a:r>
            <a:endParaRPr 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26857</TotalTime>
  <Words>509</Words>
  <Application>Microsoft Office PowerPoint</Application>
  <PresentationFormat>Bildspel på skärmen (4:3)</PresentationFormat>
  <Paragraphs>216</Paragraphs>
  <Slides>19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Verve</vt:lpstr>
      <vt:lpstr>PowerPoint-presentation</vt:lpstr>
      <vt:lpstr>Video Over IP</vt:lpstr>
      <vt:lpstr>Video Over IP</vt:lpstr>
      <vt:lpstr>Video Over IP</vt:lpstr>
      <vt:lpstr>Video Over IP</vt:lpstr>
      <vt:lpstr>Video Over IP</vt:lpstr>
      <vt:lpstr>Video Over IP</vt:lpstr>
      <vt:lpstr>Video Over IP</vt:lpstr>
      <vt:lpstr>Video Over IP</vt:lpstr>
      <vt:lpstr>Video Over IP</vt:lpstr>
      <vt:lpstr>Video Over IP</vt:lpstr>
      <vt:lpstr>Video Over IP</vt:lpstr>
      <vt:lpstr>Video Over IP</vt:lpstr>
      <vt:lpstr>Video Over IP</vt:lpstr>
      <vt:lpstr>Video Over IP</vt:lpstr>
      <vt:lpstr>Video Over IP</vt:lpstr>
      <vt:lpstr>Video Over IP</vt:lpstr>
      <vt:lpstr>Video Over IP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Otero</dc:creator>
  <cp:lastModifiedBy>Sandra Festin</cp:lastModifiedBy>
  <cp:revision>60</cp:revision>
  <cp:lastPrinted>2012-02-06T18:25:12Z</cp:lastPrinted>
  <dcterms:created xsi:type="dcterms:W3CDTF">2012-02-01T05:43:54Z</dcterms:created>
  <dcterms:modified xsi:type="dcterms:W3CDTF">2012-10-10T07:07:28Z</dcterms:modified>
</cp:coreProperties>
</file>